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3" r:id="rId1"/>
  </p:sldMasterIdLst>
  <p:sldIdLst>
    <p:sldId id="256" r:id="rId2"/>
    <p:sldId id="257" r:id="rId3"/>
    <p:sldId id="267" r:id="rId4"/>
    <p:sldId id="259" r:id="rId5"/>
    <p:sldId id="258" r:id="rId6"/>
    <p:sldId id="262" r:id="rId7"/>
    <p:sldId id="266" r:id="rId8"/>
    <p:sldId id="265" r:id="rId9"/>
    <p:sldId id="261" r:id="rId10"/>
    <p:sldId id="263" r:id="rId11"/>
    <p:sldId id="268" r:id="rId12"/>
    <p:sldId id="269" r:id="rId13"/>
    <p:sldId id="273" r:id="rId14"/>
    <p:sldId id="270" r:id="rId15"/>
    <p:sldId id="271" r:id="rId16"/>
    <p:sldId id="272" r:id="rId17"/>
    <p:sldId id="274" r:id="rId18"/>
    <p:sldId id="275" r:id="rId19"/>
    <p:sldId id="276" r:id="rId20"/>
    <p:sldId id="277" r:id="rId21"/>
    <p:sldId id="278" r:id="rId22"/>
    <p:sldId id="279" r:id="rId23"/>
    <p:sldId id="280" r:id="rId24"/>
    <p:sldId id="281" r:id="rId25"/>
    <p:sldId id="282" r:id="rId26"/>
    <p:sldId id="283" r:id="rId27"/>
    <p:sldId id="284" r:id="rId28"/>
    <p:sldId id="287" r:id="rId29"/>
    <p:sldId id="288" r:id="rId30"/>
    <p:sldId id="285" r:id="rId31"/>
    <p:sldId id="286" r:id="rId32"/>
    <p:sldId id="289" r:id="rId33"/>
    <p:sldId id="290" r:id="rId34"/>
    <p:sldId id="291" r:id="rId35"/>
    <p:sldId id="292" r:id="rId36"/>
    <p:sldId id="293" r:id="rId37"/>
    <p:sldId id="294" r:id="rId38"/>
    <p:sldId id="295" r:id="rId39"/>
    <p:sldId id="296" r:id="rId40"/>
    <p:sldId id="264" r:id="rId41"/>
    <p:sldId id="297" r:id="rId42"/>
    <p:sldId id="298" r:id="rId43"/>
    <p:sldId id="299" r:id="rId44"/>
    <p:sldId id="300" r:id="rId45"/>
    <p:sldId id="302" r:id="rId46"/>
    <p:sldId id="303" r:id="rId47"/>
    <p:sldId id="304" r:id="rId48"/>
    <p:sldId id="305" r:id="rId49"/>
    <p:sldId id="306" r:id="rId50"/>
    <p:sldId id="301" r:id="rId5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6"/>
    <a:srgbClr val="EFDD22"/>
    <a:srgbClr val="D28300"/>
    <a:srgbClr val="00944A"/>
    <a:srgbClr val="007F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116"/>
    <p:restoredTop sz="96208"/>
  </p:normalViewPr>
  <p:slideViewPr>
    <p:cSldViewPr snapToGrid="0" snapToObjects="1">
      <p:cViewPr>
        <p:scale>
          <a:sx n="63" d="100"/>
          <a:sy n="63" d="100"/>
        </p:scale>
        <p:origin x="144" y="14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D581BB97-F861-AD4D-A5AB-4AA03A5E3E7F}" type="datetimeFigureOut">
              <a:rPr lang="en-US" smtClean="0"/>
              <a:t>9/23/20</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7BBD2997-7310-0047-831F-6835E4A075B5}"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553571637"/>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81BB97-F861-AD4D-A5AB-4AA03A5E3E7F}" type="datetimeFigureOut">
              <a:rPr lang="en-US" smtClean="0"/>
              <a:t>9/23/20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3941374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81BB97-F861-AD4D-A5AB-4AA03A5E3E7F}" type="datetimeFigureOut">
              <a:rPr lang="en-US" smtClean="0"/>
              <a:t>9/23/20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528543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81BB97-F861-AD4D-A5AB-4AA03A5E3E7F}" type="datetimeFigureOut">
              <a:rPr lang="en-US" smtClean="0"/>
              <a:t>9/23/20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38274463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D581BB97-F861-AD4D-A5AB-4AA03A5E3E7F}" type="datetimeFigureOut">
              <a:rPr lang="en-US" smtClean="0"/>
              <a:t>9/23/20</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7BBD2997-7310-0047-831F-6835E4A075B5}"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50098948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581BB97-F861-AD4D-A5AB-4AA03A5E3E7F}" type="datetimeFigureOut">
              <a:rPr lang="en-US" smtClean="0"/>
              <a:t>9/23/20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1935162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581BB97-F861-AD4D-A5AB-4AA03A5E3E7F}" type="datetimeFigureOut">
              <a:rPr lang="en-US" smtClean="0"/>
              <a:t>9/23/20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2284331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581BB97-F861-AD4D-A5AB-4AA03A5E3E7F}" type="datetimeFigureOut">
              <a:rPr lang="en-US" smtClean="0"/>
              <a:t>9/23/20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4717858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81BB97-F861-AD4D-A5AB-4AA03A5E3E7F}" type="datetimeFigureOut">
              <a:rPr lang="en-US" smtClean="0"/>
              <a:t>9/23/20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2173195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D581BB97-F861-AD4D-A5AB-4AA03A5E3E7F}" type="datetimeFigureOut">
              <a:rPr lang="en-US" smtClean="0"/>
              <a:t>9/23/20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7BBD2997-7310-0047-831F-6835E4A075B5}"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93053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D581BB97-F861-AD4D-A5AB-4AA03A5E3E7F}" type="datetimeFigureOut">
              <a:rPr lang="en-US" smtClean="0"/>
              <a:t>9/23/20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7BBD2997-7310-0047-831F-6835E4A075B5}"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089028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D581BB97-F861-AD4D-A5AB-4AA03A5E3E7F}" type="datetimeFigureOut">
              <a:rPr lang="en-US" smtClean="0"/>
              <a:t>9/23/20</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7BBD2997-7310-0047-831F-6835E4A075B5}"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90274291"/>
      </p:ext>
    </p:extLst>
  </p:cSld>
  <p:clrMap bg1="lt1" tx1="dk1" bg2="lt2" tx2="dk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slide" Target="slide6.xml"/><Relationship Id="rId1" Type="http://schemas.openxmlformats.org/officeDocument/2006/relationships/slideLayout" Target="../slideLayouts/slideLayout2.xml"/><Relationship Id="rId5" Type="http://schemas.openxmlformats.org/officeDocument/2006/relationships/slide" Target="slide40.xml"/><Relationship Id="rId4" Type="http://schemas.openxmlformats.org/officeDocument/2006/relationships/slide" Target="slide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35A57-4C74-2646-B143-DA9CE41C7181}"/>
              </a:ext>
            </a:extLst>
          </p:cNvPr>
          <p:cNvSpPr>
            <a:spLocks noGrp="1"/>
          </p:cNvSpPr>
          <p:nvPr>
            <p:ph type="ctrTitle"/>
          </p:nvPr>
        </p:nvSpPr>
        <p:spPr>
          <a:xfrm>
            <a:off x="1915128" y="939367"/>
            <a:ext cx="8361229" cy="2098226"/>
          </a:xfrm>
        </p:spPr>
        <p:txBody>
          <a:bodyPr/>
          <a:lstStyle/>
          <a:p>
            <a:pPr algn="l"/>
            <a:r>
              <a:rPr lang="en-GB" sz="4400" b="1" i="1" cap="none" dirty="0">
                <a:latin typeface="Calibri" panose="020F0502020204030204" pitchFamily="34" charset="0"/>
                <a:ea typeface="Silom" pitchFamily="2" charset="-34"/>
                <a:cs typeface="Calibri" panose="020F0502020204030204" pitchFamily="34" charset="0"/>
              </a:rPr>
              <a:t>Ghostbusters (2016)</a:t>
            </a:r>
            <a:br>
              <a:rPr lang="en-GB" sz="4400" b="1" cap="none" dirty="0">
                <a:latin typeface="Calibri" panose="020F0502020204030204" pitchFamily="34" charset="0"/>
                <a:ea typeface="Silom" pitchFamily="2" charset="-34"/>
                <a:cs typeface="Calibri" panose="020F0502020204030204" pitchFamily="34" charset="0"/>
              </a:rPr>
            </a:br>
            <a:r>
              <a:rPr lang="en-GB" sz="4400" b="1" cap="none" dirty="0">
                <a:latin typeface="Calibri" panose="020F0502020204030204" pitchFamily="34" charset="0"/>
                <a:ea typeface="Silom" pitchFamily="2" charset="-34"/>
                <a:cs typeface="Calibri" panose="020F0502020204030204" pitchFamily="34" charset="0"/>
              </a:rPr>
              <a:t>Game Evaluation Report</a:t>
            </a:r>
            <a:endParaRPr lang="en-US" sz="4400" b="1" cap="none" dirty="0">
              <a:latin typeface="Calibri" panose="020F0502020204030204" pitchFamily="34" charset="0"/>
              <a:ea typeface="Silom" pitchFamily="2" charset="-34"/>
              <a:cs typeface="Calibri" panose="020F0502020204030204" pitchFamily="34" charset="0"/>
            </a:endParaRPr>
          </a:p>
        </p:txBody>
      </p:sp>
      <p:sp>
        <p:nvSpPr>
          <p:cNvPr id="3" name="Subtitle 2">
            <a:extLst>
              <a:ext uri="{FF2B5EF4-FFF2-40B4-BE49-F238E27FC236}">
                <a16:creationId xmlns:a16="http://schemas.microsoft.com/office/drawing/2014/main" id="{B9B5AA98-8764-E84C-BCC2-7BCF76A55719}"/>
              </a:ext>
            </a:extLst>
          </p:cNvPr>
          <p:cNvSpPr>
            <a:spLocks noGrp="1"/>
          </p:cNvSpPr>
          <p:nvPr>
            <p:ph type="subTitle" idx="1"/>
          </p:nvPr>
        </p:nvSpPr>
        <p:spPr>
          <a:xfrm>
            <a:off x="1915128" y="3277289"/>
            <a:ext cx="6831673" cy="1086237"/>
          </a:xfrm>
        </p:spPr>
        <p:txBody>
          <a:bodyPr>
            <a:noAutofit/>
          </a:bodyPr>
          <a:lstStyle/>
          <a:p>
            <a:pPr lvl="0" algn="l"/>
            <a:r>
              <a:rPr lang="en-US" sz="2000" dirty="0">
                <a:latin typeface="Calibri" panose="020F0502020204030204" pitchFamily="34" charset="0"/>
                <a:cs typeface="Calibri" panose="020F0502020204030204" pitchFamily="34" charset="0"/>
              </a:rPr>
              <a:t>May 15, 2019</a:t>
            </a:r>
          </a:p>
          <a:p>
            <a:pPr lvl="0" algn="l"/>
            <a:r>
              <a:rPr lang="en-US" sz="2000" dirty="0">
                <a:latin typeface="Calibri" panose="020F0502020204030204" pitchFamily="34" charset="0"/>
                <a:cs typeface="Calibri" panose="020F0502020204030204" pitchFamily="34" charset="0"/>
              </a:rPr>
              <a:t>Marjorie Ann Cuerdo</a:t>
            </a:r>
          </a:p>
          <a:p>
            <a:pPr lvl="0" algn="l"/>
            <a:r>
              <a:rPr lang="en-US" sz="2000" dirty="0" err="1">
                <a:latin typeface="Calibri" panose="020F0502020204030204" pitchFamily="34" charset="0"/>
                <a:cs typeface="Calibri" panose="020F0502020204030204" pitchFamily="34" charset="0"/>
              </a:rPr>
              <a:t>Frauline</a:t>
            </a:r>
            <a:r>
              <a:rPr lang="en-US" sz="2000" dirty="0">
                <a:latin typeface="Calibri" panose="020F0502020204030204" pitchFamily="34" charset="0"/>
                <a:cs typeface="Calibri" panose="020F0502020204030204" pitchFamily="34" charset="0"/>
              </a:rPr>
              <a:t> Agarin</a:t>
            </a:r>
          </a:p>
          <a:p>
            <a:pPr lvl="0" algn="l"/>
            <a:r>
              <a:rPr lang="en-US" sz="2000" dirty="0">
                <a:latin typeface="Calibri" panose="020F0502020204030204" pitchFamily="34" charset="0"/>
                <a:cs typeface="Calibri" panose="020F0502020204030204" pitchFamily="34" charset="0"/>
              </a:rPr>
              <a:t>HCI 590: Games User Research</a:t>
            </a:r>
          </a:p>
          <a:p>
            <a:pPr lvl="0" algn="l"/>
            <a:r>
              <a:rPr lang="en-US" sz="2000" dirty="0">
                <a:latin typeface="Calibri" panose="020F0502020204030204" pitchFamily="34" charset="0"/>
                <a:cs typeface="Calibri" panose="020F0502020204030204" pitchFamily="34" charset="0"/>
              </a:rPr>
              <a:t>DePaul College of Computing and Digital Media</a:t>
            </a:r>
          </a:p>
          <a:p>
            <a:pPr lvl="0" algn="l"/>
            <a:endParaRPr lang="en-US" sz="2000" dirty="0">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181426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76200"/>
            <a:ext cx="9601200" cy="1485900"/>
          </a:xfrm>
        </p:spPr>
        <p:txBody>
          <a:bodyPr/>
          <a:lstStyle/>
          <a:p>
            <a:r>
              <a:rPr lang="en-GB" dirty="0">
                <a:latin typeface="Calibri" panose="020F0502020204030204" pitchFamily="34" charset="0"/>
                <a:cs typeface="Calibri" panose="020F0502020204030204" pitchFamily="34" charset="0"/>
              </a:rPr>
              <a:t>Usability Test</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824592"/>
            <a:ext cx="9601200" cy="3581400"/>
          </a:xfrm>
        </p:spPr>
        <p:txBody>
          <a:bodyPr>
            <a:noAutofit/>
          </a:bodyPr>
          <a:lstStyle/>
          <a:p>
            <a:pPr marL="0" indent="0">
              <a:buNone/>
            </a:pPr>
            <a:r>
              <a:rPr lang="en-US" b="1" dirty="0">
                <a:latin typeface="Calibri" panose="020F0502020204030204" pitchFamily="34" charset="0"/>
                <a:cs typeface="Calibri" panose="020F0502020204030204" pitchFamily="34" charset="0"/>
              </a:rPr>
              <a:t>Main Research Goals</a:t>
            </a:r>
          </a:p>
          <a:p>
            <a:pPr>
              <a:spcBef>
                <a:spcPts val="0"/>
              </a:spcBef>
              <a:spcAft>
                <a:spcPts val="0"/>
              </a:spcAft>
            </a:pPr>
            <a:r>
              <a:rPr lang="en-US" dirty="0">
                <a:latin typeface="Calibri" panose="020F0502020204030204" pitchFamily="34" charset="0"/>
                <a:cs typeface="Calibri" panose="020F0502020204030204" pitchFamily="34" charset="0"/>
              </a:rPr>
              <a:t>Assess effectiveness of game UI</a:t>
            </a:r>
          </a:p>
          <a:p>
            <a:pPr>
              <a:spcBef>
                <a:spcPts val="0"/>
              </a:spcBef>
              <a:spcAft>
                <a:spcPts val="0"/>
              </a:spcAft>
            </a:pPr>
            <a:r>
              <a:rPr lang="en-US" dirty="0">
                <a:latin typeface="Calibri" panose="020F0502020204030204" pitchFamily="34" charset="0"/>
                <a:cs typeface="Calibri" panose="020F0502020204030204" pitchFamily="34" charset="0"/>
              </a:rPr>
              <a:t>Identify interaction issues in the following game activities:</a:t>
            </a:r>
          </a:p>
          <a:p>
            <a:pPr lvl="1">
              <a:spcBef>
                <a:spcPts val="0"/>
              </a:spcBef>
              <a:spcAft>
                <a:spcPts val="0"/>
              </a:spcAft>
            </a:pPr>
            <a:r>
              <a:rPr lang="en-US" b="1" i="0" dirty="0">
                <a:latin typeface="Calibri" panose="020F0502020204030204" pitchFamily="34" charset="0"/>
                <a:cs typeface="Calibri" panose="020F0502020204030204" pitchFamily="34" charset="0"/>
              </a:rPr>
              <a:t>Complete the tutorial level (“Gertrude’s Revenge” in “Aldridge Manor Level”)</a:t>
            </a:r>
          </a:p>
          <a:p>
            <a:pPr lvl="1">
              <a:spcBef>
                <a:spcPts val="0"/>
              </a:spcBef>
              <a:spcAft>
                <a:spcPts val="0"/>
              </a:spcAft>
            </a:pPr>
            <a:r>
              <a:rPr lang="en-US" b="1" i="0" dirty="0">
                <a:latin typeface="Calibri" panose="020F0502020204030204" pitchFamily="34" charset="0"/>
                <a:cs typeface="Calibri" panose="020F0502020204030204" pitchFamily="34" charset="0"/>
              </a:rPr>
              <a:t>Upgrade character skills</a:t>
            </a:r>
          </a:p>
          <a:p>
            <a:pPr lvl="1">
              <a:spcBef>
                <a:spcPts val="0"/>
              </a:spcBef>
              <a:spcAft>
                <a:spcPts val="0"/>
              </a:spcAft>
            </a:pPr>
            <a:r>
              <a:rPr lang="en-US" b="1" i="0" dirty="0">
                <a:latin typeface="Calibri" panose="020F0502020204030204" pitchFamily="34" charset="0"/>
                <a:cs typeface="Calibri" panose="020F0502020204030204" pitchFamily="34" charset="0"/>
              </a:rPr>
              <a:t>Complete the post-tutorial level (“St. Lou’s Cemetery Level”)</a:t>
            </a:r>
          </a:p>
          <a:p>
            <a:pPr marL="0" indent="0">
              <a:buNone/>
            </a:pPr>
            <a:r>
              <a:rPr lang="en-US" b="1" dirty="0">
                <a:latin typeface="Calibri" panose="020F0502020204030204" pitchFamily="34" charset="0"/>
                <a:cs typeface="Calibri" panose="020F0502020204030204" pitchFamily="34" charset="0"/>
              </a:rPr>
              <a:t>Research Questions</a:t>
            </a:r>
          </a:p>
          <a:p>
            <a:r>
              <a:rPr lang="en-US" dirty="0">
                <a:latin typeface="Calibri" panose="020F0502020204030204" pitchFamily="34" charset="0"/>
                <a:cs typeface="Calibri" panose="020F0502020204030204" pitchFamily="34" charset="0"/>
              </a:rPr>
              <a:t>Can players start new games?</a:t>
            </a:r>
          </a:p>
          <a:p>
            <a:pPr>
              <a:lnSpc>
                <a:spcPct val="100000"/>
              </a:lnSpc>
              <a:spcBef>
                <a:spcPts val="0"/>
              </a:spcBef>
            </a:pPr>
            <a:r>
              <a:rPr lang="en-US" dirty="0">
                <a:latin typeface="Calibri" panose="020F0502020204030204" pitchFamily="34" charset="0"/>
                <a:cs typeface="Calibri" panose="020F0502020204030204" pitchFamily="34" charset="0"/>
              </a:rPr>
              <a:t>Can players move their character?</a:t>
            </a:r>
          </a:p>
          <a:p>
            <a:pPr>
              <a:lnSpc>
                <a:spcPct val="100000"/>
              </a:lnSpc>
              <a:spcBef>
                <a:spcPts val="0"/>
              </a:spcBef>
            </a:pPr>
            <a:r>
              <a:rPr lang="en-US" dirty="0">
                <a:latin typeface="Calibri" panose="020F0502020204030204" pitchFamily="34" charset="0"/>
                <a:cs typeface="Calibri" panose="020F0502020204030204" pitchFamily="34" charset="0"/>
              </a:rPr>
              <a:t>Can players roll to dodge attacks?</a:t>
            </a:r>
          </a:p>
          <a:p>
            <a:pPr>
              <a:lnSpc>
                <a:spcPct val="100000"/>
              </a:lnSpc>
              <a:spcBef>
                <a:spcPts val="0"/>
              </a:spcBef>
            </a:pPr>
            <a:r>
              <a:rPr lang="en-US" dirty="0">
                <a:latin typeface="Calibri" panose="020F0502020204030204" pitchFamily="34" charset="0"/>
                <a:cs typeface="Calibri" panose="020F0502020204030204" pitchFamily="34" charset="0"/>
              </a:rPr>
              <a:t>Can players shoot/attack with their main weapon?</a:t>
            </a:r>
          </a:p>
          <a:p>
            <a:pPr>
              <a:lnSpc>
                <a:spcPct val="100000"/>
              </a:lnSpc>
              <a:spcBef>
                <a:spcPts val="0"/>
              </a:spcBef>
            </a:pPr>
            <a:r>
              <a:rPr lang="en-US" dirty="0">
                <a:latin typeface="Calibri" panose="020F0502020204030204" pitchFamily="34" charset="0"/>
                <a:cs typeface="Calibri" panose="020F0502020204030204" pitchFamily="34" charset="0"/>
              </a:rPr>
              <a:t>Can players throw bombs?</a:t>
            </a:r>
          </a:p>
          <a:p>
            <a:pPr>
              <a:lnSpc>
                <a:spcPct val="100000"/>
              </a:lnSpc>
              <a:spcBef>
                <a:spcPts val="0"/>
              </a:spcBef>
            </a:pPr>
            <a:r>
              <a:rPr lang="en-US" dirty="0">
                <a:latin typeface="Calibri" panose="020F0502020204030204" pitchFamily="34" charset="0"/>
                <a:cs typeface="Calibri" panose="020F0502020204030204" pitchFamily="34" charset="0"/>
              </a:rPr>
              <a:t>Can players cool off their overheated weapon?</a:t>
            </a:r>
          </a:p>
          <a:p>
            <a:pPr>
              <a:lnSpc>
                <a:spcPct val="100000"/>
              </a:lnSpc>
              <a:spcBef>
                <a:spcPts val="0"/>
              </a:spcBef>
            </a:pPr>
            <a:r>
              <a:rPr lang="en-US" dirty="0">
                <a:latin typeface="Calibri" panose="020F0502020204030204" pitchFamily="34" charset="0"/>
                <a:cs typeface="Calibri" panose="020F0502020204030204" pitchFamily="34" charset="0"/>
              </a:rPr>
              <a:t>Can players be revived by teammates?</a:t>
            </a:r>
          </a:p>
          <a:p>
            <a:pPr>
              <a:lnSpc>
                <a:spcPct val="100000"/>
              </a:lnSpc>
              <a:spcBef>
                <a:spcPts val="0"/>
              </a:spcBef>
            </a:pPr>
            <a:r>
              <a:rPr lang="en-US" dirty="0">
                <a:latin typeface="Calibri" panose="020F0502020204030204" pitchFamily="34" charset="0"/>
                <a:cs typeface="Calibri" panose="020F0502020204030204" pitchFamily="34" charset="0"/>
              </a:rPr>
              <a:t>Can players capture main ghosts/bosses?</a:t>
            </a:r>
          </a:p>
          <a:p>
            <a:pPr>
              <a:lnSpc>
                <a:spcPct val="100000"/>
              </a:lnSpc>
              <a:spcBef>
                <a:spcPts val="0"/>
              </a:spcBef>
            </a:pPr>
            <a:r>
              <a:rPr lang="en-US" dirty="0">
                <a:latin typeface="Calibri" panose="020F0502020204030204" pitchFamily="34" charset="0"/>
                <a:cs typeface="Calibri" panose="020F0502020204030204" pitchFamily="34" charset="0"/>
              </a:rPr>
              <a:t>Can players upgrade their character’s skills?</a:t>
            </a:r>
          </a:p>
          <a:p>
            <a:pPr>
              <a:lnSpc>
                <a:spcPct val="100000"/>
              </a:lnSpc>
              <a:spcBef>
                <a:spcPts val="0"/>
              </a:spcBef>
            </a:pPr>
            <a:r>
              <a:rPr lang="en-US" dirty="0">
                <a:latin typeface="Calibri" panose="020F0502020204030204" pitchFamily="34" charset="0"/>
                <a:cs typeface="Calibri" panose="020F0502020204030204" pitchFamily="34" charset="0"/>
              </a:rPr>
              <a:t>Can players navigate to required checkpoints in a level?</a:t>
            </a:r>
          </a:p>
          <a:p>
            <a:pPr>
              <a:lnSpc>
                <a:spcPct val="100000"/>
              </a:lnSpc>
              <a:spcBef>
                <a:spcPts val="0"/>
              </a:spcBef>
            </a:pPr>
            <a:r>
              <a:rPr lang="en-US" dirty="0">
                <a:latin typeface="Calibri" panose="020F0502020204030204" pitchFamily="34" charset="0"/>
                <a:cs typeface="Calibri" panose="020F0502020204030204" pitchFamily="34" charset="0"/>
              </a:rPr>
              <a:t>Can players find the next level?</a:t>
            </a:r>
          </a:p>
          <a:p>
            <a:pPr marL="0" indent="0">
              <a:lnSpc>
                <a:spcPct val="100000"/>
              </a:lnSpc>
              <a:spcBef>
                <a:spcPts val="0"/>
              </a:spcBef>
              <a:buNone/>
            </a:pP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81025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GB" dirty="0">
                <a:latin typeface="Calibri" panose="020F0502020204030204" pitchFamily="34" charset="0"/>
                <a:cs typeface="Calibri" panose="020F0502020204030204" pitchFamily="34" charset="0"/>
              </a:rPr>
              <a:t>Usability Test</a:t>
            </a:r>
            <a:r>
              <a:rPr lang="en-US"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Participants</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043792"/>
            <a:ext cx="10287000" cy="3581400"/>
          </a:xfrm>
        </p:spPr>
        <p:txBody>
          <a:bodyPr>
            <a:noAutofit/>
          </a:bodyPr>
          <a:lstStyle/>
          <a:p>
            <a:pPr marL="0" indent="0">
              <a:buNone/>
            </a:pPr>
            <a:r>
              <a:rPr lang="en-US" dirty="0">
                <a:latin typeface="Calibri" panose="020F0502020204030204" pitchFamily="34" charset="0"/>
                <a:cs typeface="Calibri" panose="020F0502020204030204" pitchFamily="34" charset="0"/>
              </a:rPr>
              <a:t>Four participants who were in the range of 21-28 years old. </a:t>
            </a:r>
          </a:p>
          <a:p>
            <a:pPr marL="0" indent="0">
              <a:buNone/>
            </a:pPr>
            <a:r>
              <a:rPr lang="en-US" dirty="0">
                <a:latin typeface="Calibri" panose="020F0502020204030204" pitchFamily="34" charset="0"/>
                <a:cs typeface="Calibri" panose="020F0502020204030204" pitchFamily="34" charset="0"/>
              </a:rPr>
              <a:t>Participants were screened for:</a:t>
            </a:r>
          </a:p>
          <a:p>
            <a:pPr>
              <a:buFont typeface="Arial" panose="020B0604020202020204" pitchFamily="34" charset="0"/>
              <a:buChar char="•"/>
            </a:pPr>
            <a:r>
              <a:rPr lang="en-US" dirty="0">
                <a:latin typeface="Calibri" panose="020F0502020204030204" pitchFamily="34" charset="0"/>
                <a:cs typeface="Calibri" panose="020F0502020204030204" pitchFamily="34" charset="0"/>
              </a:rPr>
              <a:t>They are at least 18 years old.</a:t>
            </a:r>
          </a:p>
          <a:p>
            <a:pPr>
              <a:buFont typeface="Arial" panose="020B0604020202020204" pitchFamily="34" charset="0"/>
              <a:buChar char="•"/>
            </a:pPr>
            <a:r>
              <a:rPr lang="en-US" dirty="0">
                <a:latin typeface="Calibri" panose="020F0502020204030204" pitchFamily="34" charset="0"/>
                <a:cs typeface="Calibri" panose="020F0502020204030204" pitchFamily="34" charset="0"/>
              </a:rPr>
              <a:t>They have played on Xbox before (this was the available console for testing).</a:t>
            </a:r>
          </a:p>
          <a:p>
            <a:pPr marL="0" indent="0">
              <a:buNone/>
            </a:pPr>
            <a:r>
              <a:rPr lang="en-US" dirty="0">
                <a:latin typeface="Calibri" panose="020F0502020204030204" pitchFamily="34" charset="0"/>
                <a:cs typeface="Calibri" panose="020F0502020204030204" pitchFamily="34" charset="0"/>
              </a:rPr>
              <a:t>All participants had played shooter games before – 3 rating their skills average; 1 excellent.</a:t>
            </a:r>
          </a:p>
          <a:p>
            <a:pPr marL="0" indent="0">
              <a:buNone/>
            </a:pPr>
            <a:r>
              <a:rPr lang="en-US" dirty="0">
                <a:latin typeface="Calibri" panose="020F0502020204030204" pitchFamily="34" charset="0"/>
                <a:cs typeface="Calibri" panose="020F0502020204030204" pitchFamily="34" charset="0"/>
              </a:rPr>
              <a:t>3 out of 4 participants typically played games for 30-60 minute sessions; 1 for 60-90 minutes.</a:t>
            </a:r>
          </a:p>
          <a:p>
            <a:pPr marL="0" indent="0">
              <a:buNone/>
            </a:pPr>
            <a:r>
              <a:rPr lang="en-US" dirty="0">
                <a:latin typeface="Calibri" panose="020F0502020204030204" pitchFamily="34" charset="0"/>
                <a:cs typeface="Calibri" panose="020F0502020204030204" pitchFamily="34" charset="0"/>
              </a:rPr>
              <a:t>3 out of 4 participants rated their competitiveness as average; 1 rated theirs very high.</a:t>
            </a:r>
          </a:p>
          <a:p>
            <a:pPr marL="0" indent="0">
              <a:buNone/>
            </a:pPr>
            <a:r>
              <a:rPr lang="en-US" dirty="0">
                <a:latin typeface="Calibri" panose="020F0502020204030204" pitchFamily="34" charset="0"/>
                <a:cs typeface="Calibri" panose="020F0502020204030204" pitchFamily="34" charset="0"/>
              </a:rPr>
              <a:t>Commonly played games genres were RPGs and first-person shooters (FPS).</a:t>
            </a:r>
          </a:p>
          <a:p>
            <a:pPr marL="0" indent="0">
              <a:lnSpc>
                <a:spcPct val="100000"/>
              </a:lnSpc>
              <a:spcBef>
                <a:spcPts val="0"/>
              </a:spcBef>
              <a:buNone/>
            </a:pP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92069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Usability Test: </a:t>
            </a:r>
            <a:r>
              <a:rPr lang="en-US" sz="3200" dirty="0">
                <a:latin typeface="Calibri" panose="020F0502020204030204" pitchFamily="34" charset="0"/>
                <a:cs typeface="Calibri" panose="020F0502020204030204" pitchFamily="34" charset="0"/>
              </a:rPr>
              <a:t>Prioritization</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2590800" y="2043792"/>
            <a:ext cx="9601200" cy="3747408"/>
          </a:xfrm>
        </p:spPr>
        <p:txBody>
          <a:bodyPr>
            <a:noAutofit/>
          </a:bodyPr>
          <a:lstStyle/>
          <a:p>
            <a:pPr marL="146050" lvl="0" indent="0">
              <a:spcBef>
                <a:spcPts val="1600"/>
              </a:spcBef>
              <a:spcAft>
                <a:spcPts val="0"/>
              </a:spcAft>
              <a:buSzPts val="1300"/>
              <a:buNone/>
            </a:pPr>
            <a:r>
              <a:rPr lang="en-GB" sz="2400" b="1" dirty="0">
                <a:latin typeface="Calibri" panose="020F0502020204030204" pitchFamily="34" charset="0"/>
                <a:cs typeface="Calibri" panose="020F0502020204030204" pitchFamily="34" charset="0"/>
              </a:rPr>
              <a:t>Positive</a:t>
            </a:r>
            <a:r>
              <a:rPr lang="en-GB" sz="2400" dirty="0">
                <a:latin typeface="Calibri" panose="020F0502020204030204" pitchFamily="34" charset="0"/>
                <a:cs typeface="Calibri" panose="020F0502020204030204" pitchFamily="34" charset="0"/>
              </a:rPr>
              <a:t> issues indicate good practice, where the feature worked as intended.</a:t>
            </a:r>
          </a:p>
          <a:p>
            <a:pPr marL="146050" lvl="0" indent="0">
              <a:spcAft>
                <a:spcPts val="0"/>
              </a:spcAft>
              <a:buSzPts val="1300"/>
              <a:buNone/>
            </a:pPr>
            <a:r>
              <a:rPr lang="en-GB" sz="2400" b="1" dirty="0">
                <a:latin typeface="Calibri" panose="020F0502020204030204" pitchFamily="34" charset="0"/>
                <a:cs typeface="Calibri" panose="020F0502020204030204" pitchFamily="34" charset="0"/>
              </a:rPr>
              <a:t>Critical </a:t>
            </a:r>
            <a:r>
              <a:rPr lang="en-GB" sz="2400" dirty="0">
                <a:latin typeface="Calibri" panose="020F0502020204030204" pitchFamily="34" charset="0"/>
                <a:cs typeface="Calibri" panose="020F0502020204030204" pitchFamily="34" charset="0"/>
              </a:rPr>
              <a:t>issues are those that </a:t>
            </a:r>
            <a:r>
              <a:rPr lang="en-GB" sz="2400" dirty="0" err="1">
                <a:latin typeface="Calibri" panose="020F0502020204030204" pitchFamily="34" charset="0"/>
                <a:cs typeface="Calibri" panose="020F0502020204030204" pitchFamily="34" charset="0"/>
              </a:rPr>
              <a:t>occured</a:t>
            </a:r>
            <a:r>
              <a:rPr lang="en-GB" sz="2400" dirty="0">
                <a:latin typeface="Calibri" panose="020F0502020204030204" pitchFamily="34" charset="0"/>
                <a:cs typeface="Calibri" panose="020F0502020204030204" pitchFamily="34" charset="0"/>
              </a:rPr>
              <a:t> on a core task, were not easy to overcome, and </a:t>
            </a:r>
            <a:r>
              <a:rPr lang="en-GB" sz="2400" dirty="0" err="1">
                <a:latin typeface="Calibri" panose="020F0502020204030204" pitchFamily="34" charset="0"/>
                <a:cs typeface="Calibri" panose="020F0502020204030204" pitchFamily="34" charset="0"/>
              </a:rPr>
              <a:t>occured</a:t>
            </a:r>
            <a:r>
              <a:rPr lang="en-GB" sz="2400" dirty="0">
                <a:latin typeface="Calibri" panose="020F0502020204030204" pitchFamily="34" charset="0"/>
                <a:cs typeface="Calibri" panose="020F0502020204030204" pitchFamily="34" charset="0"/>
              </a:rPr>
              <a:t> persistently for the same user. Fix urgently.</a:t>
            </a:r>
          </a:p>
          <a:p>
            <a:pPr marL="146050" lvl="0" indent="0">
              <a:spcAft>
                <a:spcPts val="0"/>
              </a:spcAft>
              <a:buSzPts val="1300"/>
              <a:buNone/>
            </a:pPr>
            <a:r>
              <a:rPr lang="en-GB" sz="2400" b="1" dirty="0">
                <a:latin typeface="Calibri" panose="020F0502020204030204" pitchFamily="34" charset="0"/>
                <a:cs typeface="Calibri" panose="020F0502020204030204" pitchFamily="34" charset="0"/>
              </a:rPr>
              <a:t>High </a:t>
            </a:r>
            <a:r>
              <a:rPr lang="en-GB" sz="2400" dirty="0">
                <a:latin typeface="Calibri" panose="020F0502020204030204" pitchFamily="34" charset="0"/>
                <a:cs typeface="Calibri" panose="020F0502020204030204" pitchFamily="34" charset="0"/>
              </a:rPr>
              <a:t>issues met two of the criteria of </a:t>
            </a:r>
            <a:r>
              <a:rPr lang="en-GB" sz="2400" dirty="0" err="1">
                <a:latin typeface="Calibri" panose="020F0502020204030204" pitchFamily="34" charset="0"/>
                <a:cs typeface="Calibri" panose="020F0502020204030204" pitchFamily="34" charset="0"/>
              </a:rPr>
              <a:t>occuring</a:t>
            </a:r>
            <a:r>
              <a:rPr lang="en-GB" sz="2400" dirty="0">
                <a:latin typeface="Calibri" panose="020F0502020204030204" pitchFamily="34" charset="0"/>
                <a:cs typeface="Calibri" panose="020F0502020204030204" pitchFamily="34" charset="0"/>
              </a:rPr>
              <a:t> on a core task, being hard to overcome, or </a:t>
            </a:r>
            <a:r>
              <a:rPr lang="en-GB" sz="2400" dirty="0" err="1">
                <a:latin typeface="Calibri" panose="020F0502020204030204" pitchFamily="34" charset="0"/>
                <a:cs typeface="Calibri" panose="020F0502020204030204" pitchFamily="34" charset="0"/>
              </a:rPr>
              <a:t>occuring</a:t>
            </a:r>
            <a:r>
              <a:rPr lang="en-GB" sz="2400" dirty="0">
                <a:latin typeface="Calibri" panose="020F0502020204030204" pitchFamily="34" charset="0"/>
                <a:cs typeface="Calibri" panose="020F0502020204030204" pitchFamily="34" charset="0"/>
              </a:rPr>
              <a:t> persistently.</a:t>
            </a:r>
          </a:p>
          <a:p>
            <a:pPr marL="146050" lvl="0" indent="0">
              <a:spcAft>
                <a:spcPts val="0"/>
              </a:spcAft>
              <a:buSzPts val="1300"/>
              <a:buNone/>
            </a:pPr>
            <a:r>
              <a:rPr lang="en-GB" sz="2400" b="1" dirty="0">
                <a:latin typeface="Calibri" panose="020F0502020204030204" pitchFamily="34" charset="0"/>
                <a:cs typeface="Calibri" panose="020F0502020204030204" pitchFamily="34" charset="0"/>
              </a:rPr>
              <a:t>Medium </a:t>
            </a:r>
            <a:r>
              <a:rPr lang="en-GB" sz="2400" dirty="0">
                <a:latin typeface="Calibri" panose="020F0502020204030204" pitchFamily="34" charset="0"/>
                <a:cs typeface="Calibri" panose="020F0502020204030204" pitchFamily="34" charset="0"/>
              </a:rPr>
              <a:t>issues either occurred on a core task, were hard to overcome, or </a:t>
            </a:r>
            <a:r>
              <a:rPr lang="en-GB" sz="2400" dirty="0" err="1">
                <a:latin typeface="Calibri" panose="020F0502020204030204" pitchFamily="34" charset="0"/>
                <a:cs typeface="Calibri" panose="020F0502020204030204" pitchFamily="34" charset="0"/>
              </a:rPr>
              <a:t>occured</a:t>
            </a:r>
            <a:r>
              <a:rPr lang="en-GB" sz="2400" dirty="0">
                <a:latin typeface="Calibri" panose="020F0502020204030204" pitchFamily="34" charset="0"/>
                <a:cs typeface="Calibri" panose="020F0502020204030204" pitchFamily="34" charset="0"/>
              </a:rPr>
              <a:t> persistently.</a:t>
            </a:r>
          </a:p>
          <a:p>
            <a:pPr marL="146050" lvl="0" indent="0">
              <a:spcAft>
                <a:spcPts val="1000"/>
              </a:spcAft>
              <a:buSzPts val="1300"/>
              <a:buNone/>
            </a:pPr>
            <a:r>
              <a:rPr lang="en-GB" sz="2400" b="1" dirty="0">
                <a:latin typeface="Calibri" panose="020F0502020204030204" pitchFamily="34" charset="0"/>
                <a:cs typeface="Calibri" panose="020F0502020204030204" pitchFamily="34" charset="0"/>
              </a:rPr>
              <a:t>Low </a:t>
            </a:r>
            <a:r>
              <a:rPr lang="en-GB" sz="2400" dirty="0">
                <a:latin typeface="Calibri" panose="020F0502020204030204" pitchFamily="34" charset="0"/>
                <a:cs typeface="Calibri" panose="020F0502020204030204" pitchFamily="34" charset="0"/>
              </a:rPr>
              <a:t>issues were usability issues that met none of the criteria, but too many of them will impact people’s perception of the experience.</a:t>
            </a:r>
          </a:p>
          <a:p>
            <a:pPr marL="0" indent="0">
              <a:buNone/>
            </a:pPr>
            <a:endParaRPr lang="en-US" sz="2400" dirty="0">
              <a:latin typeface="Calibri" panose="020F0502020204030204" pitchFamily="34" charset="0"/>
              <a:cs typeface="Calibri" panose="020F0502020204030204" pitchFamily="34" charset="0"/>
            </a:endParaRPr>
          </a:p>
        </p:txBody>
      </p:sp>
      <p:sp>
        <p:nvSpPr>
          <p:cNvPr id="4" name="Google Shape;131;p20">
            <a:extLst>
              <a:ext uri="{FF2B5EF4-FFF2-40B4-BE49-F238E27FC236}">
                <a16:creationId xmlns:a16="http://schemas.microsoft.com/office/drawing/2014/main" id="{DB4A7116-CD49-9946-80DD-406B87DD07AD}"/>
              </a:ext>
            </a:extLst>
          </p:cNvPr>
          <p:cNvSpPr/>
          <p:nvPr/>
        </p:nvSpPr>
        <p:spPr>
          <a:xfrm>
            <a:off x="884337" y="3823695"/>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alibri" panose="020F0502020204030204" pitchFamily="34" charset="0"/>
                <a:cs typeface="Calibri" panose="020F0502020204030204" pitchFamily="34" charset="0"/>
              </a:rPr>
              <a:t>High</a:t>
            </a:r>
            <a:endParaRPr>
              <a:latin typeface="Calibri" panose="020F0502020204030204" pitchFamily="34" charset="0"/>
              <a:cs typeface="Calibri" panose="020F0502020204030204" pitchFamily="34" charset="0"/>
            </a:endParaRPr>
          </a:p>
        </p:txBody>
      </p:sp>
      <p:sp>
        <p:nvSpPr>
          <p:cNvPr id="5" name="Google Shape;132;p20">
            <a:extLst>
              <a:ext uri="{FF2B5EF4-FFF2-40B4-BE49-F238E27FC236}">
                <a16:creationId xmlns:a16="http://schemas.microsoft.com/office/drawing/2014/main" id="{D4B0AFB8-415A-E04F-8563-1336F3D3A1AC}"/>
              </a:ext>
            </a:extLst>
          </p:cNvPr>
          <p:cNvSpPr/>
          <p:nvPr/>
        </p:nvSpPr>
        <p:spPr>
          <a:xfrm>
            <a:off x="884337" y="4623954"/>
            <a:ext cx="1768486" cy="452263"/>
          </a:xfrm>
          <a:prstGeom prst="roundRect">
            <a:avLst>
              <a:gd name="adj" fmla="val 16667"/>
            </a:avLst>
          </a:prstGeom>
          <a:solidFill>
            <a:srgbClr val="EFDD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Medium</a:t>
            </a:r>
            <a:endParaRPr dirty="0">
              <a:latin typeface="Calibri" panose="020F0502020204030204" pitchFamily="34" charset="0"/>
              <a:cs typeface="Calibri" panose="020F0502020204030204" pitchFamily="34" charset="0"/>
            </a:endParaRPr>
          </a:p>
        </p:txBody>
      </p:sp>
      <p:sp>
        <p:nvSpPr>
          <p:cNvPr id="6" name="Google Shape;133;p20">
            <a:extLst>
              <a:ext uri="{FF2B5EF4-FFF2-40B4-BE49-F238E27FC236}">
                <a16:creationId xmlns:a16="http://schemas.microsoft.com/office/drawing/2014/main" id="{4B2C4715-3523-9D48-B9C3-F8A3B99990DE}"/>
              </a:ext>
            </a:extLst>
          </p:cNvPr>
          <p:cNvSpPr/>
          <p:nvPr/>
        </p:nvSpPr>
        <p:spPr>
          <a:xfrm>
            <a:off x="884337" y="5472286"/>
            <a:ext cx="1768486" cy="452263"/>
          </a:xfrm>
          <a:prstGeom prst="roundRect">
            <a:avLst>
              <a:gd name="adj" fmla="val 16667"/>
            </a:avLst>
          </a:prstGeom>
          <a:solidFill>
            <a:srgbClr val="FFFF9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Low</a:t>
            </a:r>
            <a:endParaRPr dirty="0">
              <a:latin typeface="Calibri" panose="020F0502020204030204" pitchFamily="34" charset="0"/>
              <a:cs typeface="Calibri" panose="020F0502020204030204" pitchFamily="34" charset="0"/>
            </a:endParaRPr>
          </a:p>
        </p:txBody>
      </p:sp>
      <p:sp>
        <p:nvSpPr>
          <p:cNvPr id="7" name="Google Shape;134;p20">
            <a:extLst>
              <a:ext uri="{FF2B5EF4-FFF2-40B4-BE49-F238E27FC236}">
                <a16:creationId xmlns:a16="http://schemas.microsoft.com/office/drawing/2014/main" id="{36CBAE0D-10AA-5A44-9730-C04C87325EE2}"/>
              </a:ext>
            </a:extLst>
          </p:cNvPr>
          <p:cNvSpPr/>
          <p:nvPr/>
        </p:nvSpPr>
        <p:spPr>
          <a:xfrm>
            <a:off x="884337" y="2188508"/>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Positive</a:t>
            </a:r>
            <a:endParaRPr dirty="0">
              <a:latin typeface="Calibri" panose="020F0502020204030204" pitchFamily="34" charset="0"/>
              <a:cs typeface="Calibri" panose="020F0502020204030204" pitchFamily="34" charset="0"/>
            </a:endParaRPr>
          </a:p>
        </p:txBody>
      </p:sp>
      <p:sp>
        <p:nvSpPr>
          <p:cNvPr id="8" name="Google Shape;135;p20">
            <a:extLst>
              <a:ext uri="{FF2B5EF4-FFF2-40B4-BE49-F238E27FC236}">
                <a16:creationId xmlns:a16="http://schemas.microsoft.com/office/drawing/2014/main" id="{3B85EBB7-7F6B-3448-B1E8-CFFEEB03A4B4}"/>
              </a:ext>
            </a:extLst>
          </p:cNvPr>
          <p:cNvSpPr/>
          <p:nvPr/>
        </p:nvSpPr>
        <p:spPr>
          <a:xfrm>
            <a:off x="884337" y="2969649"/>
            <a:ext cx="1768486" cy="452263"/>
          </a:xfrm>
          <a:prstGeom prst="roundRect">
            <a:avLst>
              <a:gd name="adj" fmla="val 16667"/>
            </a:avLst>
          </a:prstGeom>
          <a:solidFill>
            <a:srgbClr val="C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Critical</a:t>
            </a:r>
            <a:endParaR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437343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4FEAA-86F2-CE43-BAA7-79201D8497BE}"/>
              </a:ext>
            </a:extLst>
          </p:cNvPr>
          <p:cNvSpPr>
            <a:spLocks noGrp="1"/>
          </p:cNvSpPr>
          <p:nvPr>
            <p:ph type="title"/>
          </p:nvPr>
        </p:nvSpPr>
        <p:spPr>
          <a:xfrm>
            <a:off x="1295400" y="2686050"/>
            <a:ext cx="9601200" cy="1485900"/>
          </a:xfrm>
        </p:spPr>
        <p:txBody>
          <a:bodyPr>
            <a:normAutofit/>
          </a:bodyPr>
          <a:lstStyle/>
          <a:p>
            <a:r>
              <a:rPr lang="en-US" sz="6600" b="1" dirty="0">
                <a:latin typeface="Calibri" panose="020F0502020204030204" pitchFamily="34" charset="0"/>
                <a:cs typeface="Calibri" panose="020F0502020204030204" pitchFamily="34" charset="0"/>
              </a:rPr>
              <a:t>Highlights</a:t>
            </a:r>
          </a:p>
        </p:txBody>
      </p:sp>
    </p:spTree>
    <p:extLst>
      <p:ext uri="{BB962C8B-B14F-4D97-AF65-F5344CB8AC3E}">
        <p14:creationId xmlns:p14="http://schemas.microsoft.com/office/powerpoint/2010/main" val="6081405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209800"/>
            <a:ext cx="923925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Participants did not think the game was unnecessarily complex.</a:t>
            </a:r>
          </a:p>
          <a:p>
            <a:pPr marL="0" indent="0">
              <a:buNone/>
            </a:pPr>
            <a:r>
              <a:rPr lang="en-US" sz="2200" dirty="0">
                <a:latin typeface="Calibri" panose="020F0502020204030204" pitchFamily="34" charset="0"/>
                <a:cs typeface="Calibri" panose="020F0502020204030204" pitchFamily="34" charset="0"/>
              </a:rPr>
              <a:t>(3 out of 4 participants)</a:t>
            </a:r>
          </a:p>
          <a:p>
            <a:pPr marL="0" indent="0">
              <a:buNone/>
            </a:pPr>
            <a:endParaRPr lang="en-US" sz="2200" dirty="0">
              <a:latin typeface="Calibri" panose="020F0502020204030204" pitchFamily="34" charset="0"/>
              <a:cs typeface="Calibri" panose="020F0502020204030204" pitchFamily="34" charset="0"/>
            </a:endParaRPr>
          </a:p>
          <a:p>
            <a:pPr marL="0" indent="0">
              <a:buNone/>
            </a:pPr>
            <a:r>
              <a:rPr lang="en-US" sz="2200" dirty="0">
                <a:latin typeface="Calibri" panose="020F0502020204030204" pitchFamily="34" charset="0"/>
                <a:cs typeface="Calibri" panose="020F0502020204030204" pitchFamily="34" charset="0"/>
              </a:rPr>
              <a:t>In the post-test questionnaire, participants were asked to rate their agreement from 1-5 (1 = strongly disagree, 5 = strongly agree) with the statement: </a:t>
            </a:r>
            <a:r>
              <a:rPr lang="en-US" sz="2200" b="1" dirty="0">
                <a:latin typeface="Calibri" panose="020F0502020204030204" pitchFamily="34" charset="0"/>
                <a:cs typeface="Calibri" panose="020F0502020204030204" pitchFamily="34" charset="0"/>
              </a:rPr>
              <a:t>“I found the game unnecessarily complex.” </a:t>
            </a:r>
          </a:p>
          <a:p>
            <a:pPr marL="0" indent="0">
              <a:buNone/>
            </a:pPr>
            <a:endParaRPr lang="en-US" sz="2200" i="1" dirty="0">
              <a:latin typeface="Calibri" panose="020F0502020204030204" pitchFamily="34" charset="0"/>
              <a:cs typeface="Calibri" panose="020F0502020204030204" pitchFamily="34" charset="0"/>
            </a:endParaRPr>
          </a:p>
          <a:p>
            <a:pPr marL="0" indent="0">
              <a:buNone/>
            </a:pPr>
            <a:r>
              <a:rPr lang="en-US" sz="2200" i="1" dirty="0">
                <a:latin typeface="Calibri" panose="020F0502020204030204" pitchFamily="34" charset="0"/>
                <a:cs typeface="Calibri" panose="020F0502020204030204" pitchFamily="34" charset="0"/>
              </a:rPr>
              <a:t>“It’s a pretty straightforward game…”</a:t>
            </a:r>
          </a:p>
        </p:txBody>
      </p:sp>
      <p:sp>
        <p:nvSpPr>
          <p:cNvPr id="9" name="Google Shape;134;p20">
            <a:extLst>
              <a:ext uri="{FF2B5EF4-FFF2-40B4-BE49-F238E27FC236}">
                <a16:creationId xmlns:a16="http://schemas.microsoft.com/office/drawing/2014/main" id="{DF08DEE7-CF3D-3940-B386-EBF41ECF7100}"/>
              </a:ext>
            </a:extLst>
          </p:cNvPr>
          <p:cNvSpPr/>
          <p:nvPr/>
        </p:nvSpPr>
        <p:spPr>
          <a:xfrm>
            <a:off x="4801658" y="708155"/>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Positive</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627290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209800"/>
            <a:ext cx="923925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Participants felt fairly confident playing the game.</a:t>
            </a:r>
          </a:p>
          <a:p>
            <a:pPr marL="0" indent="0">
              <a:buNone/>
            </a:pPr>
            <a:endParaRPr lang="en-US" sz="2200" dirty="0">
              <a:latin typeface="Calibri" panose="020F0502020204030204" pitchFamily="34" charset="0"/>
              <a:cs typeface="Calibri" panose="020F0502020204030204" pitchFamily="34" charset="0"/>
            </a:endParaRPr>
          </a:p>
          <a:p>
            <a:pPr marL="0" indent="0">
              <a:buNone/>
            </a:pPr>
            <a:r>
              <a:rPr lang="en-US" sz="2200" dirty="0">
                <a:latin typeface="Calibri" panose="020F0502020204030204" pitchFamily="34" charset="0"/>
                <a:cs typeface="Calibri" panose="020F0502020204030204" pitchFamily="34" charset="0"/>
              </a:rPr>
              <a:t>In the post-test questionnaire, participants were asked to rate their agreement the statement: </a:t>
            </a:r>
            <a:r>
              <a:rPr lang="en-US" sz="2200" b="1" dirty="0">
                <a:latin typeface="Calibri" panose="020F0502020204030204" pitchFamily="34" charset="0"/>
                <a:cs typeface="Calibri" panose="020F0502020204030204" pitchFamily="34" charset="0"/>
              </a:rPr>
              <a:t>“I felt very confident playing the game.” </a:t>
            </a:r>
            <a:r>
              <a:rPr lang="en-US" sz="2200" dirty="0">
                <a:latin typeface="Calibri" panose="020F0502020204030204" pitchFamily="34" charset="0"/>
                <a:cs typeface="Calibri" panose="020F0502020204030204" pitchFamily="34" charset="0"/>
              </a:rPr>
              <a:t>The average score for this statement was 3.75.</a:t>
            </a:r>
            <a:endParaRPr lang="en-US" sz="2200" i="1" dirty="0">
              <a:latin typeface="Calibri" panose="020F0502020204030204" pitchFamily="34" charset="0"/>
              <a:cs typeface="Calibri" panose="020F0502020204030204" pitchFamily="34" charset="0"/>
            </a:endParaRPr>
          </a:p>
        </p:txBody>
      </p:sp>
      <p:sp>
        <p:nvSpPr>
          <p:cNvPr id="9" name="Google Shape;134;p20">
            <a:extLst>
              <a:ext uri="{FF2B5EF4-FFF2-40B4-BE49-F238E27FC236}">
                <a16:creationId xmlns:a16="http://schemas.microsoft.com/office/drawing/2014/main" id="{DF08DEE7-CF3D-3940-B386-EBF41ECF7100}"/>
              </a:ext>
            </a:extLst>
          </p:cNvPr>
          <p:cNvSpPr/>
          <p:nvPr/>
        </p:nvSpPr>
        <p:spPr>
          <a:xfrm>
            <a:off x="4801658" y="708155"/>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Positive</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258282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209800"/>
            <a:ext cx="923925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Participants found menu interfaces simple and easy to understand.</a:t>
            </a:r>
          </a:p>
          <a:p>
            <a:pPr marL="0" indent="0">
              <a:buNone/>
            </a:pPr>
            <a:endParaRPr lang="en-US" sz="2200" dirty="0">
              <a:latin typeface="Calibri" panose="020F0502020204030204" pitchFamily="34" charset="0"/>
              <a:cs typeface="Calibri" panose="020F0502020204030204" pitchFamily="34" charset="0"/>
            </a:endParaRPr>
          </a:p>
          <a:p>
            <a:pPr marL="0" indent="0">
              <a:buNone/>
            </a:pPr>
            <a:r>
              <a:rPr lang="en-US" sz="2200" dirty="0">
                <a:latin typeface="Calibri" panose="020F0502020204030204" pitchFamily="34" charset="0"/>
                <a:cs typeface="Calibri" panose="020F0502020204030204" pitchFamily="34" charset="0"/>
              </a:rPr>
              <a:t>3 out of 4 participants were able to select the correct level and start the game without confusion.</a:t>
            </a:r>
          </a:p>
          <a:p>
            <a:pPr marL="0" indent="0">
              <a:buNone/>
            </a:pPr>
            <a:br>
              <a:rPr lang="en-US" sz="2200" i="1" dirty="0">
                <a:latin typeface="Calibri" panose="020F0502020204030204" pitchFamily="34" charset="0"/>
                <a:cs typeface="Calibri" panose="020F0502020204030204" pitchFamily="34" charset="0"/>
              </a:rPr>
            </a:br>
            <a:r>
              <a:rPr lang="en-US" sz="2200" i="1" dirty="0">
                <a:latin typeface="Calibri" panose="020F0502020204030204" pitchFamily="34" charset="0"/>
                <a:cs typeface="Calibri" panose="020F0502020204030204" pitchFamily="34" charset="0"/>
              </a:rPr>
              <a:t>“I thought that in general, the menu options were really sort of clear in what I’m doing.”</a:t>
            </a:r>
          </a:p>
        </p:txBody>
      </p:sp>
      <p:sp>
        <p:nvSpPr>
          <p:cNvPr id="9" name="Google Shape;134;p20">
            <a:extLst>
              <a:ext uri="{FF2B5EF4-FFF2-40B4-BE49-F238E27FC236}">
                <a16:creationId xmlns:a16="http://schemas.microsoft.com/office/drawing/2014/main" id="{DF08DEE7-CF3D-3940-B386-EBF41ECF7100}"/>
              </a:ext>
            </a:extLst>
          </p:cNvPr>
          <p:cNvSpPr/>
          <p:nvPr/>
        </p:nvSpPr>
        <p:spPr>
          <a:xfrm>
            <a:off x="4801658" y="708155"/>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Positive</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15752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4FEAA-86F2-CE43-BAA7-79201D8497BE}"/>
              </a:ext>
            </a:extLst>
          </p:cNvPr>
          <p:cNvSpPr>
            <a:spLocks noGrp="1"/>
          </p:cNvSpPr>
          <p:nvPr>
            <p:ph type="title"/>
          </p:nvPr>
        </p:nvSpPr>
        <p:spPr>
          <a:xfrm>
            <a:off x="1295400" y="2686050"/>
            <a:ext cx="9601200" cy="1485900"/>
          </a:xfrm>
        </p:spPr>
        <p:txBody>
          <a:bodyPr>
            <a:normAutofit/>
          </a:bodyPr>
          <a:lstStyle/>
          <a:p>
            <a:r>
              <a:rPr lang="en-US" sz="6600" b="1" dirty="0">
                <a:latin typeface="Calibri" panose="020F0502020204030204" pitchFamily="34" charset="0"/>
                <a:cs typeface="Calibri" panose="020F0502020204030204" pitchFamily="34" charset="0"/>
              </a:rPr>
              <a:t>Lowlights</a:t>
            </a:r>
          </a:p>
        </p:txBody>
      </p:sp>
    </p:spTree>
    <p:extLst>
      <p:ext uri="{BB962C8B-B14F-4D97-AF65-F5344CB8AC3E}">
        <p14:creationId xmlns:p14="http://schemas.microsoft.com/office/powerpoint/2010/main" val="30771397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267823"/>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154207"/>
            <a:ext cx="923925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don’t know the required objectives in the game.</a:t>
            </a:r>
            <a:endParaRPr lang="en-US" sz="2200" dirty="0">
              <a:latin typeface="Calibri" panose="020F0502020204030204" pitchFamily="34" charset="0"/>
              <a:cs typeface="Calibri" panose="020F0502020204030204" pitchFamily="34" charset="0"/>
            </a:endParaRPr>
          </a:p>
          <a:p>
            <a:pPr marL="0" indent="0">
              <a:buNone/>
            </a:pPr>
            <a:r>
              <a:rPr lang="en-US" sz="2200" dirty="0">
                <a:latin typeface="Calibri" panose="020F0502020204030204" pitchFamily="34" charset="0"/>
                <a:cs typeface="Calibri" panose="020F0502020204030204" pitchFamily="34" charset="0"/>
              </a:rPr>
              <a:t>All participants were frustrated and guessed what their tasks were (e.g. capture bosses, earn points, find secret runes, etc.).</a:t>
            </a:r>
          </a:p>
          <a:p>
            <a:pPr marL="0" indent="0">
              <a:buNone/>
            </a:pPr>
            <a:r>
              <a:rPr lang="en-US" sz="2200" dirty="0">
                <a:latin typeface="Calibri" panose="020F0502020204030204" pitchFamily="34" charset="0"/>
                <a:cs typeface="Calibri" panose="020F0502020204030204" pitchFamily="34" charset="0"/>
              </a:rPr>
              <a:t>All participants skipped audio that revealed the main ghost to capture.</a:t>
            </a:r>
          </a:p>
          <a:p>
            <a:pPr marL="0" indent="0">
              <a:buNone/>
            </a:pPr>
            <a:r>
              <a:rPr lang="en-US" sz="2200" dirty="0">
                <a:latin typeface="Calibri" panose="020F0502020204030204" pitchFamily="34" charset="0"/>
                <a:cs typeface="Calibri" panose="020F0502020204030204" pitchFamily="34" charset="0"/>
              </a:rPr>
              <a:t>Learnability problems tied to a </a:t>
            </a:r>
            <a:r>
              <a:rPr lang="en-US" sz="2200" b="1" dirty="0">
                <a:latin typeface="Calibri" panose="020F0502020204030204" pitchFamily="34" charset="0"/>
                <a:cs typeface="Calibri" panose="020F0502020204030204" pitchFamily="34" charset="0"/>
              </a:rPr>
              <a:t>high</a:t>
            </a:r>
            <a:r>
              <a:rPr lang="en-US" sz="2200" dirty="0">
                <a:latin typeface="Calibri" panose="020F0502020204030204" pitchFamily="34" charset="0"/>
                <a:cs typeface="Calibri" panose="020F0502020204030204" pitchFamily="34" charset="0"/>
              </a:rPr>
              <a:t> number of unique issues for tasks:</a:t>
            </a:r>
          </a:p>
          <a:p>
            <a:r>
              <a:rPr lang="en-US" sz="1800" dirty="0">
                <a:latin typeface="Calibri" panose="020F0502020204030204" pitchFamily="34" charset="0"/>
                <a:cs typeface="Calibri" panose="020F0502020204030204" pitchFamily="34" charset="0"/>
              </a:rPr>
              <a:t>Intro tutorial level: 8.5 issues per player on average</a:t>
            </a:r>
          </a:p>
          <a:p>
            <a:pPr>
              <a:spcAft>
                <a:spcPts val="1400"/>
              </a:spcAft>
            </a:pPr>
            <a:r>
              <a:rPr lang="en-US" sz="1800" dirty="0">
                <a:latin typeface="Calibri" panose="020F0502020204030204" pitchFamily="34" charset="0"/>
                <a:cs typeface="Calibri" panose="020F0502020204030204" pitchFamily="34" charset="0"/>
              </a:rPr>
              <a:t>Cemetery level (post-tutorial): 6.75 unique issues per player on average</a:t>
            </a:r>
            <a:endParaRPr lang="en-US" sz="1800" i="1" dirty="0">
              <a:latin typeface="Calibri" panose="020F0502020204030204" pitchFamily="34" charset="0"/>
              <a:cs typeface="Calibri" panose="020F0502020204030204" pitchFamily="34" charset="0"/>
            </a:endParaRP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“I don’t know what I’m supposed to be doing. There are no objectives, literally. Do I just explore the entire mansion?”</a:t>
            </a: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“Do I just walk around the cemetery again? I really wish I had objectives!”</a:t>
            </a: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“No objectives. No nothing. This is just boring. I don’t know what I’m supposed to be doing.”</a:t>
            </a: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“Do we even need to capture these ghosts?”</a:t>
            </a: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“Do I need to scan surroundings to make the ghosts appear?”</a:t>
            </a: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“What am I supposed to find here?”</a:t>
            </a:r>
          </a:p>
        </p:txBody>
      </p:sp>
      <p:sp>
        <p:nvSpPr>
          <p:cNvPr id="5" name="Google Shape;135;p20">
            <a:extLst>
              <a:ext uri="{FF2B5EF4-FFF2-40B4-BE49-F238E27FC236}">
                <a16:creationId xmlns:a16="http://schemas.microsoft.com/office/drawing/2014/main" id="{8617FB5D-802C-694C-BBE7-FEA72AAADC39}"/>
              </a:ext>
            </a:extLst>
          </p:cNvPr>
          <p:cNvSpPr/>
          <p:nvPr/>
        </p:nvSpPr>
        <p:spPr>
          <a:xfrm>
            <a:off x="4801658" y="344062"/>
            <a:ext cx="1768486" cy="452263"/>
          </a:xfrm>
          <a:prstGeom prst="roundRect">
            <a:avLst>
              <a:gd name="adj" fmla="val 16667"/>
            </a:avLst>
          </a:prstGeom>
          <a:solidFill>
            <a:srgbClr val="C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Critical</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05713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1092576"/>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194112"/>
            <a:ext cx="9239250"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don’t know the required objectives in the game.</a:t>
            </a:r>
          </a:p>
          <a:p>
            <a:pPr marL="0" indent="0">
              <a:buNone/>
            </a:pPr>
            <a:endParaRPr lang="en-US" sz="2200" dirty="0">
              <a:latin typeface="Calibri" panose="020F0502020204030204" pitchFamily="34" charset="0"/>
              <a:cs typeface="Calibri" panose="020F0502020204030204" pitchFamily="34" charset="0"/>
            </a:endParaRPr>
          </a:p>
          <a:p>
            <a:r>
              <a:rPr lang="en-US" sz="2200" dirty="0">
                <a:latin typeface="Calibri" panose="020F0502020204030204" pitchFamily="34" charset="0"/>
                <a:cs typeface="Calibri" panose="020F0502020204030204" pitchFamily="34" charset="0"/>
              </a:rPr>
              <a:t>Include clear objectives in the game. Examples:</a:t>
            </a:r>
          </a:p>
          <a:p>
            <a:pPr lvl="1"/>
            <a:r>
              <a:rPr lang="en-US" sz="2200" dirty="0">
                <a:latin typeface="Calibri" panose="020F0502020204030204" pitchFamily="34" charset="0"/>
                <a:cs typeface="Calibri" panose="020F0502020204030204" pitchFamily="34" charset="0"/>
              </a:rPr>
              <a:t>Reaching a certain number of points</a:t>
            </a:r>
          </a:p>
          <a:p>
            <a:pPr lvl="1"/>
            <a:r>
              <a:rPr lang="en-US" sz="2200" dirty="0">
                <a:latin typeface="Calibri" panose="020F0502020204030204" pitchFamily="34" charset="0"/>
                <a:cs typeface="Calibri" panose="020F0502020204030204" pitchFamily="34" charset="0"/>
              </a:rPr>
              <a:t>Defeating specific enemies</a:t>
            </a:r>
          </a:p>
          <a:p>
            <a:r>
              <a:rPr lang="en-US" sz="2200" dirty="0">
                <a:latin typeface="Calibri" panose="020F0502020204030204" pitchFamily="34" charset="0"/>
                <a:cs typeface="Calibri" panose="020F0502020204030204" pitchFamily="34" charset="0"/>
              </a:rPr>
              <a:t>The objectives should be easily accessible in a menu or subtly displayed on screen.</a:t>
            </a:r>
          </a:p>
        </p:txBody>
      </p:sp>
      <p:sp>
        <p:nvSpPr>
          <p:cNvPr id="5" name="Google Shape;135;p20">
            <a:extLst>
              <a:ext uri="{FF2B5EF4-FFF2-40B4-BE49-F238E27FC236}">
                <a16:creationId xmlns:a16="http://schemas.microsoft.com/office/drawing/2014/main" id="{8617FB5D-802C-694C-BBE7-FEA72AAADC39}"/>
              </a:ext>
            </a:extLst>
          </p:cNvPr>
          <p:cNvSpPr/>
          <p:nvPr/>
        </p:nvSpPr>
        <p:spPr>
          <a:xfrm>
            <a:off x="4801658" y="1168815"/>
            <a:ext cx="1768486" cy="452263"/>
          </a:xfrm>
          <a:prstGeom prst="roundRect">
            <a:avLst>
              <a:gd name="adj" fmla="val 16667"/>
            </a:avLst>
          </a:prstGeom>
          <a:solidFill>
            <a:srgbClr val="C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Critical</a:t>
            </a:r>
            <a:endParaRPr sz="25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4088F01A-E7D8-1043-9C80-90D3ABF99961}"/>
              </a:ext>
            </a:extLst>
          </p:cNvPr>
          <p:cNvSpPr txBox="1"/>
          <p:nvPr/>
        </p:nvSpPr>
        <p:spPr>
          <a:xfrm>
            <a:off x="6727300" y="1128431"/>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spTree>
    <p:extLst>
      <p:ext uri="{BB962C8B-B14F-4D97-AF65-F5344CB8AC3E}">
        <p14:creationId xmlns:p14="http://schemas.microsoft.com/office/powerpoint/2010/main" val="2470179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8A348-C690-D64A-BFC5-5F2CF3811666}"/>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Overview</a:t>
            </a:r>
            <a:br>
              <a:rPr lang="en-US" dirty="0">
                <a:latin typeface="Calibri" panose="020F0502020204030204" pitchFamily="34" charset="0"/>
                <a:cs typeface="Calibri" panose="020F0502020204030204" pitchFamily="34" charset="0"/>
              </a:rPr>
            </a:b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134457F5-51DD-C844-B294-28CD8395CF89}"/>
              </a:ext>
            </a:extLst>
          </p:cNvPr>
          <p:cNvSpPr>
            <a:spLocks noGrp="1"/>
          </p:cNvSpPr>
          <p:nvPr>
            <p:ph idx="1"/>
          </p:nvPr>
        </p:nvSpPr>
        <p:spPr/>
        <p:txBody>
          <a:bodyPr>
            <a:normAutofit/>
          </a:bodyPr>
          <a:lstStyle/>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hlinkClick r:id="" action="ppaction://hlinkshowjump?jump=nextslide">
                  <a:extLst>
                    <a:ext uri="{A12FA001-AC4F-418D-AE19-62706E023703}">
                      <ahyp:hlinkClr xmlns:ahyp="http://schemas.microsoft.com/office/drawing/2018/hyperlinkcolor" val="tx"/>
                    </a:ext>
                  </a:extLst>
                </a:hlinkClick>
              </a:rPr>
              <a:t>Executive Summary</a:t>
            </a:r>
            <a:endParaRPr lang="en-US" sz="2800" dirty="0">
              <a:solidFill>
                <a:srgbClr val="002060"/>
              </a:solidFill>
              <a:latin typeface="Calibri" panose="020F0502020204030204" pitchFamily="34" charset="0"/>
              <a:cs typeface="Calibri" panose="020F0502020204030204" pitchFamily="34" charset="0"/>
            </a:endParaRPr>
          </a:p>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hlinkClick r:id="rId2" action="ppaction://hlinksldjump">
                  <a:extLst>
                    <a:ext uri="{A12FA001-AC4F-418D-AE19-62706E023703}">
                      <ahyp:hlinkClr xmlns:ahyp="http://schemas.microsoft.com/office/drawing/2018/hyperlinkcolor" val="tx"/>
                    </a:ext>
                  </a:extLst>
                </a:hlinkClick>
              </a:rPr>
              <a:t>Competitive</a:t>
            </a:r>
            <a:r>
              <a:rPr lang="en-US" sz="2800" dirty="0">
                <a:solidFill>
                  <a:srgbClr val="002060"/>
                </a:solidFill>
                <a:latin typeface="Calibri" panose="020F0502020204030204" pitchFamily="34" charset="0"/>
                <a:cs typeface="Calibri" panose="020F0502020204030204" pitchFamily="34" charset="0"/>
                <a:hlinkClick r:id="rId2" action="ppaction://hlinksldjump">
                  <a:extLst>
                    <a:ext uri="{A12FA001-AC4F-418D-AE19-62706E023703}">
                      <ahyp:hlinkClr xmlns:ahyp="http://schemas.microsoft.com/office/drawing/2018/hyperlinkcolor" val="tx"/>
                    </a:ext>
                  </a:extLst>
                </a:hlinkClick>
              </a:rPr>
              <a:t> Review</a:t>
            </a:r>
            <a:endParaRPr lang="en-US" sz="2800" dirty="0">
              <a:solidFill>
                <a:srgbClr val="002060"/>
              </a:solidFill>
              <a:latin typeface="Calibri" panose="020F0502020204030204" pitchFamily="34" charset="0"/>
              <a:cs typeface="Calibri" panose="020F0502020204030204" pitchFamily="34" charset="0"/>
            </a:endParaRPr>
          </a:p>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hlinkClick r:id="rId3" action="ppaction://hlinksldjump">
                  <a:extLst>
                    <a:ext uri="{A12FA001-AC4F-418D-AE19-62706E023703}">
                      <ahyp:hlinkClr xmlns:ahyp="http://schemas.microsoft.com/office/drawing/2018/hyperlinkcolor" val="tx"/>
                    </a:ext>
                  </a:extLst>
                </a:hlinkClick>
              </a:rPr>
              <a:t>Heuristic Review</a:t>
            </a:r>
            <a:endParaRPr lang="en-US" sz="2800" dirty="0">
              <a:solidFill>
                <a:srgbClr val="002060"/>
              </a:solidFill>
              <a:latin typeface="Calibri" panose="020F0502020204030204" pitchFamily="34" charset="0"/>
              <a:cs typeface="Calibri" panose="020F0502020204030204" pitchFamily="34" charset="0"/>
            </a:endParaRPr>
          </a:p>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hlinkClick r:id="rId4" action="ppaction://hlinksldjump">
                  <a:extLst>
                    <a:ext uri="{A12FA001-AC4F-418D-AE19-62706E023703}">
                      <ahyp:hlinkClr xmlns:ahyp="http://schemas.microsoft.com/office/drawing/2018/hyperlinkcolor" val="tx"/>
                    </a:ext>
                  </a:extLst>
                </a:hlinkClick>
              </a:rPr>
              <a:t>Usability Test</a:t>
            </a:r>
            <a:endParaRPr lang="en-US" sz="2800" dirty="0">
              <a:solidFill>
                <a:srgbClr val="002060"/>
              </a:solidFill>
              <a:latin typeface="Calibri" panose="020F0502020204030204" pitchFamily="34" charset="0"/>
              <a:cs typeface="Calibri" panose="020F0502020204030204" pitchFamily="34" charset="0"/>
            </a:endParaRPr>
          </a:p>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hlinkClick r:id="rId5" action="ppaction://hlinksldjump">
                  <a:extLst>
                    <a:ext uri="{A12FA001-AC4F-418D-AE19-62706E023703}">
                      <ahyp:hlinkClr xmlns:ahyp="http://schemas.microsoft.com/office/drawing/2018/hyperlinkcolor" val="tx"/>
                    </a:ext>
                  </a:extLst>
                </a:hlinkClick>
              </a:rPr>
              <a:t>Playtest</a:t>
            </a:r>
            <a:endParaRPr lang="en-US" sz="2800" dirty="0">
              <a:solidFill>
                <a:srgbClr val="002060"/>
              </a:solidFill>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27CA4CFE-6286-604F-AE19-1F8939762319}"/>
              </a:ext>
            </a:extLst>
          </p:cNvPr>
          <p:cNvSpPr txBox="1"/>
          <p:nvPr/>
        </p:nvSpPr>
        <p:spPr>
          <a:xfrm>
            <a:off x="1371600" y="1428750"/>
            <a:ext cx="5180201" cy="369332"/>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(Click on links below to jump to respective sections)</a:t>
            </a:r>
          </a:p>
        </p:txBody>
      </p:sp>
    </p:spTree>
    <p:extLst>
      <p:ext uri="{BB962C8B-B14F-4D97-AF65-F5344CB8AC3E}">
        <p14:creationId xmlns:p14="http://schemas.microsoft.com/office/powerpoint/2010/main" val="26668887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00904"/>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387288"/>
            <a:ext cx="923925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don’t understand the points and achievement system.</a:t>
            </a:r>
          </a:p>
          <a:p>
            <a:pPr marL="0" indent="0">
              <a:buNone/>
            </a:pPr>
            <a:r>
              <a:rPr lang="en-US" sz="2200" dirty="0">
                <a:latin typeface="Calibri" panose="020F0502020204030204" pitchFamily="34" charset="0"/>
                <a:cs typeface="Calibri" panose="020F0502020204030204" pitchFamily="34" charset="0"/>
              </a:rPr>
              <a:t>The points and achievements system were not explained in the introductory tutorial level. </a:t>
            </a:r>
          </a:p>
          <a:p>
            <a:pPr marL="0" indent="0">
              <a:buNone/>
            </a:pPr>
            <a:r>
              <a:rPr lang="en-US" sz="2200" dirty="0">
                <a:latin typeface="Calibri" panose="020F0502020204030204" pitchFamily="34" charset="0"/>
                <a:cs typeface="Calibri" panose="020F0502020204030204" pitchFamily="34" charset="0"/>
              </a:rPr>
              <a:t>This led to participants not knowing what objects and parts of the game they should interact with.</a:t>
            </a:r>
            <a:r>
              <a:rPr lang="en-US" sz="1800" dirty="0">
                <a:latin typeface="Calibri" panose="020F0502020204030204" pitchFamily="34" charset="0"/>
                <a:cs typeface="Calibri" panose="020F0502020204030204" pitchFamily="34" charset="0"/>
              </a:rPr>
              <a:t> </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“Are these points for us?”</a:t>
            </a:r>
          </a:p>
          <a:p>
            <a:pPr marL="0" indent="0">
              <a:buNone/>
            </a:pPr>
            <a:r>
              <a:rPr lang="en-US" sz="1800" i="1" dirty="0">
                <a:latin typeface="Calibri" panose="020F0502020204030204" pitchFamily="34" charset="0"/>
                <a:cs typeface="Calibri" panose="020F0502020204030204" pitchFamily="34" charset="0"/>
              </a:rPr>
              <a:t>“I don’t even know [about getting points]. I think it correlates to the upgrade points. I didn’t even know it mattered.”</a:t>
            </a:r>
          </a:p>
          <a:p>
            <a:pPr marL="0" indent="0">
              <a:buNone/>
            </a:pPr>
            <a:r>
              <a:rPr lang="en-US" sz="1800" i="1" dirty="0">
                <a:latin typeface="Calibri" panose="020F0502020204030204" pitchFamily="34" charset="0"/>
                <a:cs typeface="Calibri" panose="020F0502020204030204" pitchFamily="34" charset="0"/>
              </a:rPr>
              <a:t>“I’m assuming these points are what you use to upgrade but the fact is, it didn’t connect to me if I could get more points, I could really get more cooler upgrades. There was no incentive for me to press rapidly for the trap. There was no incentive for me to go search out these things. I don’t even know what the 2 out of 4 thing is. It’s like okay, I found it I guess, by accident. It’s not like I specifically went out and looked for it.”</a:t>
            </a:r>
          </a:p>
        </p:txBody>
      </p:sp>
      <p:sp>
        <p:nvSpPr>
          <p:cNvPr id="6" name="Google Shape;131;p20">
            <a:extLst>
              <a:ext uri="{FF2B5EF4-FFF2-40B4-BE49-F238E27FC236}">
                <a16:creationId xmlns:a16="http://schemas.microsoft.com/office/drawing/2014/main" id="{0150D7BC-3842-A146-9F4D-3F3FF1F2106A}"/>
              </a:ext>
            </a:extLst>
          </p:cNvPr>
          <p:cNvSpPr/>
          <p:nvPr/>
        </p:nvSpPr>
        <p:spPr>
          <a:xfrm>
            <a:off x="4810879" y="572620"/>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28DB7378-62C9-5547-860A-A401DE23F2F9}"/>
              </a:ext>
            </a:extLst>
          </p:cNvPr>
          <p:cNvSpPr txBox="1"/>
          <p:nvPr/>
        </p:nvSpPr>
        <p:spPr>
          <a:xfrm>
            <a:off x="6727300" y="554691"/>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spTree>
    <p:extLst>
      <p:ext uri="{BB962C8B-B14F-4D97-AF65-F5344CB8AC3E}">
        <p14:creationId xmlns:p14="http://schemas.microsoft.com/office/powerpoint/2010/main" val="14029867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228168" y="554698"/>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228168" y="1504164"/>
            <a:ext cx="9239250"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don’t understand the points and achievement system.</a:t>
            </a:r>
          </a:p>
        </p:txBody>
      </p:sp>
      <p:sp>
        <p:nvSpPr>
          <p:cNvPr id="6" name="Google Shape;131;p20">
            <a:extLst>
              <a:ext uri="{FF2B5EF4-FFF2-40B4-BE49-F238E27FC236}">
                <a16:creationId xmlns:a16="http://schemas.microsoft.com/office/drawing/2014/main" id="{149A3C31-4DB8-5C42-95BB-2A1900F67AC1}"/>
              </a:ext>
            </a:extLst>
          </p:cNvPr>
          <p:cNvSpPr/>
          <p:nvPr/>
        </p:nvSpPr>
        <p:spPr>
          <a:xfrm>
            <a:off x="4649517" y="653203"/>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pic>
        <p:nvPicPr>
          <p:cNvPr id="7" name="Picture 6" descr="A picture containing indoor, dark, sitting, computer&#10;&#10;Description automatically generated">
            <a:extLst>
              <a:ext uri="{FF2B5EF4-FFF2-40B4-BE49-F238E27FC236}">
                <a16:creationId xmlns:a16="http://schemas.microsoft.com/office/drawing/2014/main" id="{8F1E2E8D-29D0-414C-93F7-0C4DABA717E8}"/>
              </a:ext>
            </a:extLst>
          </p:cNvPr>
          <p:cNvPicPr>
            <a:picLocks noChangeAspect="1"/>
          </p:cNvPicPr>
          <p:nvPr/>
        </p:nvPicPr>
        <p:blipFill>
          <a:blip r:embed="rId2"/>
          <a:stretch>
            <a:fillRect/>
          </a:stretch>
        </p:blipFill>
        <p:spPr>
          <a:xfrm>
            <a:off x="6340209" y="2386513"/>
            <a:ext cx="5523006" cy="3313804"/>
          </a:xfrm>
          <a:prstGeom prst="rect">
            <a:avLst/>
          </a:prstGeom>
        </p:spPr>
      </p:pic>
      <p:sp>
        <p:nvSpPr>
          <p:cNvPr id="8" name="TextBox 7">
            <a:extLst>
              <a:ext uri="{FF2B5EF4-FFF2-40B4-BE49-F238E27FC236}">
                <a16:creationId xmlns:a16="http://schemas.microsoft.com/office/drawing/2014/main" id="{3C8A9E03-1623-AB4D-9402-260AC11661DE}"/>
              </a:ext>
            </a:extLst>
          </p:cNvPr>
          <p:cNvSpPr txBox="1"/>
          <p:nvPr/>
        </p:nvSpPr>
        <p:spPr>
          <a:xfrm>
            <a:off x="6340209" y="5782905"/>
            <a:ext cx="5469219" cy="646331"/>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Participant 2 ignores the bonus points multiplier mini-game closer to the end of the gameplay session.</a:t>
            </a:r>
          </a:p>
        </p:txBody>
      </p:sp>
      <p:sp>
        <p:nvSpPr>
          <p:cNvPr id="9" name="Rectangle 8">
            <a:extLst>
              <a:ext uri="{FF2B5EF4-FFF2-40B4-BE49-F238E27FC236}">
                <a16:creationId xmlns:a16="http://schemas.microsoft.com/office/drawing/2014/main" id="{8E8B318F-05D4-B241-90E2-1ADCE42A030D}"/>
              </a:ext>
            </a:extLst>
          </p:cNvPr>
          <p:cNvSpPr/>
          <p:nvPr/>
        </p:nvSpPr>
        <p:spPr>
          <a:xfrm>
            <a:off x="1093698" y="2439296"/>
            <a:ext cx="5109882" cy="3139321"/>
          </a:xfrm>
          <a:prstGeom prst="rect">
            <a:avLst/>
          </a:prstGeom>
        </p:spPr>
        <p:txBody>
          <a:bodyPr wrap="square">
            <a:spAutoFit/>
          </a:bodyPr>
          <a:lstStyle/>
          <a:p>
            <a:pPr marL="342900" indent="-342900">
              <a:buFont typeface="Arial" panose="020B0604020202020204" pitchFamily="34" charset="0"/>
              <a:buChar char="•"/>
            </a:pPr>
            <a:r>
              <a:rPr lang="en-US" sz="2200" dirty="0">
                <a:latin typeface="Calibri" panose="020F0502020204030204" pitchFamily="34" charset="0"/>
                <a:cs typeface="Calibri" panose="020F0502020204030204" pitchFamily="34" charset="0"/>
              </a:rPr>
              <a:t>In the tutorial, include explanations and descriptions of the points and achievements system. </a:t>
            </a:r>
          </a:p>
          <a:p>
            <a:endParaRPr lang="en-US" sz="22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200" dirty="0">
                <a:latin typeface="Calibri" panose="020F0502020204030204" pitchFamily="34" charset="0"/>
                <a:cs typeface="Calibri" panose="020F0502020204030204" pitchFamily="34" charset="0"/>
              </a:rPr>
              <a:t>Introduce what objects and parts of the game players can interact with.</a:t>
            </a:r>
          </a:p>
          <a:p>
            <a:endParaRPr lang="en-US" sz="22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200" dirty="0">
                <a:latin typeface="Calibri" panose="020F0502020204030204" pitchFamily="34" charset="0"/>
                <a:cs typeface="Calibri" panose="020F0502020204030204" pitchFamily="34" charset="0"/>
              </a:rPr>
              <a:t>Provide clear visual and audio feedback when objects are interacted with.</a:t>
            </a:r>
          </a:p>
        </p:txBody>
      </p:sp>
      <p:sp>
        <p:nvSpPr>
          <p:cNvPr id="10" name="TextBox 9">
            <a:extLst>
              <a:ext uri="{FF2B5EF4-FFF2-40B4-BE49-F238E27FC236}">
                <a16:creationId xmlns:a16="http://schemas.microsoft.com/office/drawing/2014/main" id="{58C0D783-FA70-D34D-9066-31E74945FA04}"/>
              </a:ext>
            </a:extLst>
          </p:cNvPr>
          <p:cNvSpPr txBox="1"/>
          <p:nvPr/>
        </p:nvSpPr>
        <p:spPr>
          <a:xfrm>
            <a:off x="6619726" y="626407"/>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spTree>
    <p:extLst>
      <p:ext uri="{BB962C8B-B14F-4D97-AF65-F5344CB8AC3E}">
        <p14:creationId xmlns:p14="http://schemas.microsoft.com/office/powerpoint/2010/main" val="32455580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00904"/>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297643"/>
            <a:ext cx="9239250" cy="5470712"/>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had trouble keeping track of the multiple indicators for a character’s health and weapon status with the layout on the screen.</a:t>
            </a:r>
          </a:p>
          <a:p>
            <a:pPr marL="0" indent="0">
              <a:buNone/>
            </a:pPr>
            <a:endParaRPr lang="en-US" sz="1800" i="1"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“It’s hard to keep track of overheating because I’m looking at where my bullets are going and not my character. There should be a crosshair…”</a:t>
            </a:r>
          </a:p>
          <a:p>
            <a:pPr marL="0" indent="0">
              <a:buNone/>
            </a:pPr>
            <a:r>
              <a:rPr lang="en-US" sz="1800" i="1" dirty="0">
                <a:latin typeface="Calibri" panose="020F0502020204030204" pitchFamily="34" charset="0"/>
                <a:cs typeface="Calibri" panose="020F0502020204030204" pitchFamily="34" charset="0"/>
              </a:rPr>
              <a:t>(After realizing the circle that is under character is a grenade cooldown indicator) “I didn’t know that! It would be nice if they’d let me know.”</a:t>
            </a:r>
          </a:p>
          <a:p>
            <a:pPr marL="0" indent="0">
              <a:buNone/>
            </a:pPr>
            <a:r>
              <a:rPr lang="en-US" sz="1800" i="1" dirty="0">
                <a:latin typeface="Calibri" panose="020F0502020204030204" pitchFamily="34" charset="0"/>
                <a:cs typeface="Calibri" panose="020F0502020204030204" pitchFamily="34" charset="0"/>
              </a:rPr>
              <a:t>“It’s really hard to tell who’s firing what and who’s who when we’re all bunched up together. They just look too the same. It’d be nice if they each had a different color palette… I keep instinctively looking at everyone else.”</a:t>
            </a:r>
          </a:p>
          <a:p>
            <a:pPr marL="0" indent="0">
              <a:buNone/>
            </a:pPr>
            <a:r>
              <a:rPr lang="en-US" sz="1800" i="1" dirty="0">
                <a:latin typeface="Calibri" panose="020F0502020204030204" pitchFamily="34" charset="0"/>
                <a:cs typeface="Calibri" panose="020F0502020204030204" pitchFamily="34" charset="0"/>
              </a:rPr>
              <a:t>“I really would’ve liked if all of the health was on the same side so it’s easier to keep track of them. </a:t>
            </a:r>
            <a:r>
              <a:rPr lang="en-US" sz="1800" i="1" dirty="0" err="1">
                <a:latin typeface="Calibri" panose="020F0502020204030204" pitchFamily="34" charset="0"/>
                <a:cs typeface="Calibri" panose="020F0502020204030204" pitchFamily="34" charset="0"/>
              </a:rPr>
              <a:t>Kinda</a:t>
            </a:r>
            <a:r>
              <a:rPr lang="en-US" sz="1800" i="1" dirty="0">
                <a:latin typeface="Calibri" panose="020F0502020204030204" pitchFamily="34" charset="0"/>
                <a:cs typeface="Calibri" panose="020F0502020204030204" pitchFamily="34" charset="0"/>
              </a:rPr>
              <a:t> like how in traditional games, if you have a party system, everybody will be on the left.”</a:t>
            </a:r>
          </a:p>
          <a:p>
            <a:pPr marL="0" indent="0">
              <a:lnSpc>
                <a:spcPct val="100000"/>
              </a:lnSpc>
              <a:buNone/>
            </a:pPr>
            <a:r>
              <a:rPr lang="en-US" sz="1800" i="1" dirty="0">
                <a:latin typeface="Calibri" panose="020F0502020204030204" pitchFamily="34" charset="0"/>
                <a:cs typeface="Calibri" panose="020F0502020204030204" pitchFamily="34" charset="0"/>
              </a:rPr>
              <a:t>“I wish the bomb cooldown indicator was more obvious at the corner of the screen. I’m not </a:t>
            </a:r>
            <a:r>
              <a:rPr lang="en-US" sz="1800" i="1" dirty="0" err="1">
                <a:latin typeface="Calibri" panose="020F0502020204030204" pitchFamily="34" charset="0"/>
                <a:cs typeface="Calibri" panose="020F0502020204030204" pitchFamily="34" charset="0"/>
              </a:rPr>
              <a:t>gonna</a:t>
            </a:r>
            <a:r>
              <a:rPr lang="en-US" sz="1800" i="1" dirty="0">
                <a:latin typeface="Calibri" panose="020F0502020204030204" pitchFamily="34" charset="0"/>
                <a:cs typeface="Calibri" panose="020F0502020204030204" pitchFamily="34" charset="0"/>
              </a:rPr>
              <a:t> be checking the corner for my stats with everything going on on-screen. It’s out of my peripheral vision.”</a:t>
            </a:r>
          </a:p>
        </p:txBody>
      </p:sp>
      <p:sp>
        <p:nvSpPr>
          <p:cNvPr id="6" name="Google Shape;131;p20">
            <a:extLst>
              <a:ext uri="{FF2B5EF4-FFF2-40B4-BE49-F238E27FC236}">
                <a16:creationId xmlns:a16="http://schemas.microsoft.com/office/drawing/2014/main" id="{0150D7BC-3842-A146-9F4D-3F3FF1F2106A}"/>
              </a:ext>
            </a:extLst>
          </p:cNvPr>
          <p:cNvSpPr/>
          <p:nvPr/>
        </p:nvSpPr>
        <p:spPr>
          <a:xfrm>
            <a:off x="4810879" y="572620"/>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092693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228168" y="554698"/>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228168" y="1504164"/>
            <a:ext cx="9239250"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had trouble keeping track of the multiple indicators for a character’s health and weapon status with the layout on the screen.</a:t>
            </a:r>
          </a:p>
        </p:txBody>
      </p:sp>
      <p:sp>
        <p:nvSpPr>
          <p:cNvPr id="6" name="Google Shape;131;p20">
            <a:extLst>
              <a:ext uri="{FF2B5EF4-FFF2-40B4-BE49-F238E27FC236}">
                <a16:creationId xmlns:a16="http://schemas.microsoft.com/office/drawing/2014/main" id="{149A3C31-4DB8-5C42-95BB-2A1900F67AC1}"/>
              </a:ext>
            </a:extLst>
          </p:cNvPr>
          <p:cNvSpPr/>
          <p:nvPr/>
        </p:nvSpPr>
        <p:spPr>
          <a:xfrm>
            <a:off x="4649517" y="653203"/>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3C8A9E03-1623-AB4D-9402-260AC11661DE}"/>
              </a:ext>
            </a:extLst>
          </p:cNvPr>
          <p:cNvSpPr txBox="1"/>
          <p:nvPr/>
        </p:nvSpPr>
        <p:spPr>
          <a:xfrm>
            <a:off x="6340209" y="5764976"/>
            <a:ext cx="5469219" cy="646331"/>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Participant 2 ignores the bonus points multiplier mini-game closer to the end of the gameplay session.</a:t>
            </a:r>
          </a:p>
        </p:txBody>
      </p:sp>
      <p:sp>
        <p:nvSpPr>
          <p:cNvPr id="9" name="Rectangle 8">
            <a:extLst>
              <a:ext uri="{FF2B5EF4-FFF2-40B4-BE49-F238E27FC236}">
                <a16:creationId xmlns:a16="http://schemas.microsoft.com/office/drawing/2014/main" id="{8E8B318F-05D4-B241-90E2-1ADCE42A030D}"/>
              </a:ext>
            </a:extLst>
          </p:cNvPr>
          <p:cNvSpPr/>
          <p:nvPr/>
        </p:nvSpPr>
        <p:spPr>
          <a:xfrm>
            <a:off x="1093698" y="2421367"/>
            <a:ext cx="5109882" cy="3919022"/>
          </a:xfrm>
          <a:prstGeom prst="rect">
            <a:avLst/>
          </a:prstGeom>
        </p:spPr>
        <p:txBody>
          <a:bodyPr wrap="square">
            <a:spAutoFit/>
          </a:bodyPr>
          <a:lstStyle/>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In the tutorial, introduce the cool-down mechanics for weapons and grenades.</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Status bars could be distinguished by a glowing effect, increase in size, and or location change.</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moving all health bars to one side. </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differentiating each character’s appearance more distinctly.</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changing health bar to red (as blue is confused for magic/mana).</a:t>
            </a:r>
          </a:p>
        </p:txBody>
      </p:sp>
      <p:pic>
        <p:nvPicPr>
          <p:cNvPr id="5" name="Picture 4" descr="A flat screen tv sitting on stage with stage lights and an audience&#10;&#10;Description automatically generated">
            <a:extLst>
              <a:ext uri="{FF2B5EF4-FFF2-40B4-BE49-F238E27FC236}">
                <a16:creationId xmlns:a16="http://schemas.microsoft.com/office/drawing/2014/main" id="{AA0ED354-0B70-B248-A3C9-7CC5A1533495}"/>
              </a:ext>
            </a:extLst>
          </p:cNvPr>
          <p:cNvPicPr>
            <a:picLocks noChangeAspect="1"/>
          </p:cNvPicPr>
          <p:nvPr/>
        </p:nvPicPr>
        <p:blipFill>
          <a:blip r:embed="rId2"/>
          <a:stretch>
            <a:fillRect/>
          </a:stretch>
        </p:blipFill>
        <p:spPr>
          <a:xfrm>
            <a:off x="6418003" y="2508956"/>
            <a:ext cx="5142967" cy="3068918"/>
          </a:xfrm>
          <a:prstGeom prst="rect">
            <a:avLst/>
          </a:prstGeom>
        </p:spPr>
      </p:pic>
      <p:sp>
        <p:nvSpPr>
          <p:cNvPr id="10" name="TextBox 9">
            <a:extLst>
              <a:ext uri="{FF2B5EF4-FFF2-40B4-BE49-F238E27FC236}">
                <a16:creationId xmlns:a16="http://schemas.microsoft.com/office/drawing/2014/main" id="{3E059621-FBFA-4E46-A556-C3E971CE0F66}"/>
              </a:ext>
            </a:extLst>
          </p:cNvPr>
          <p:cNvSpPr txBox="1"/>
          <p:nvPr/>
        </p:nvSpPr>
        <p:spPr>
          <a:xfrm>
            <a:off x="6655584" y="608478"/>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spTree>
    <p:extLst>
      <p:ext uri="{BB962C8B-B14F-4D97-AF65-F5344CB8AC3E}">
        <p14:creationId xmlns:p14="http://schemas.microsoft.com/office/powerpoint/2010/main" val="32540710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00904"/>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297643"/>
            <a:ext cx="10103224" cy="5470712"/>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did not understand the mechanic of wrangling and capturing ghosts.</a:t>
            </a:r>
          </a:p>
          <a:p>
            <a:pPr marL="0" indent="0">
              <a:buNone/>
            </a:pPr>
            <a:r>
              <a:rPr lang="en-US" sz="2200" dirty="0">
                <a:latin typeface="Calibri" panose="020F0502020204030204" pitchFamily="34" charset="0"/>
                <a:cs typeface="Calibri" panose="020F0502020204030204" pitchFamily="34" charset="0"/>
              </a:rPr>
              <a:t>Players couldn’t understand the control indicators and were confused how to capture ghosts. One participant didn’t move the R-</a:t>
            </a:r>
            <a:r>
              <a:rPr lang="en-US" sz="2200" dirty="0" err="1">
                <a:latin typeface="Calibri" panose="020F0502020204030204" pitchFamily="34" charset="0"/>
                <a:cs typeface="Calibri" panose="020F0502020204030204" pitchFamily="34" charset="0"/>
              </a:rPr>
              <a:t>thumbstick</a:t>
            </a:r>
            <a:r>
              <a:rPr lang="en-US" sz="2200" dirty="0">
                <a:latin typeface="Calibri" panose="020F0502020204030204" pitchFamily="34" charset="0"/>
                <a:cs typeface="Calibri" panose="020F0502020204030204" pitchFamily="34" charset="0"/>
              </a:rPr>
              <a:t> at all.</a:t>
            </a:r>
          </a:p>
          <a:p>
            <a:pPr marL="0" indent="0">
              <a:buNone/>
            </a:pPr>
            <a:endParaRPr lang="en-US" sz="1800" i="1"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“The icon for the ghost slam is confusing because the indicator looks like a damage indicator or showing you where a ghost is… It uses red arrows around the </a:t>
            </a:r>
            <a:r>
              <a:rPr lang="en-US" sz="1800" i="1" dirty="0" err="1">
                <a:latin typeface="Calibri" panose="020F0502020204030204" pitchFamily="34" charset="0"/>
                <a:cs typeface="Calibri" panose="020F0502020204030204" pitchFamily="34" charset="0"/>
              </a:rPr>
              <a:t>thumbstick</a:t>
            </a:r>
            <a:r>
              <a:rPr lang="en-US" sz="1800" i="1" dirty="0">
                <a:latin typeface="Calibri" panose="020F0502020204030204" pitchFamily="34" charset="0"/>
                <a:cs typeface="Calibri" panose="020F0502020204030204" pitchFamily="34" charset="0"/>
              </a:rPr>
              <a:t> icon so it seems like it wants you to spin it around in a circle… kind of confusing.”</a:t>
            </a:r>
          </a:p>
          <a:p>
            <a:pPr marL="0" indent="0">
              <a:buNone/>
            </a:pPr>
            <a:r>
              <a:rPr lang="en-US" sz="1800" i="1" dirty="0">
                <a:latin typeface="Calibri" panose="020F0502020204030204" pitchFamily="34" charset="0"/>
                <a:cs typeface="Calibri" panose="020F0502020204030204" pitchFamily="34" charset="0"/>
              </a:rPr>
              <a:t>“And then when I was trying to capture ghosts, it didn’t tell me I had to tilt it until like my third ghost, that’s when I learned I had to tilt it </a:t>
            </a:r>
            <a:r>
              <a:rPr lang="en-US" sz="1800" i="1" dirty="0" err="1">
                <a:latin typeface="Calibri" panose="020F0502020204030204" pitchFamily="34" charset="0"/>
                <a:cs typeface="Calibri" panose="020F0502020204030204" pitchFamily="34" charset="0"/>
              </a:rPr>
              <a:t>‘cause</a:t>
            </a:r>
            <a:r>
              <a:rPr lang="en-US" sz="1800" i="1" dirty="0">
                <a:latin typeface="Calibri" panose="020F0502020204030204" pitchFamily="34" charset="0"/>
                <a:cs typeface="Calibri" panose="020F0502020204030204" pitchFamily="34" charset="0"/>
              </a:rPr>
              <a:t> the red arrows are there.”</a:t>
            </a:r>
          </a:p>
          <a:p>
            <a:pPr marL="0" indent="0">
              <a:buNone/>
            </a:pPr>
            <a:r>
              <a:rPr lang="en-US" sz="1800" i="1" dirty="0">
                <a:latin typeface="Calibri" panose="020F0502020204030204" pitchFamily="34" charset="0"/>
                <a:cs typeface="Calibri" panose="020F0502020204030204" pitchFamily="34" charset="0"/>
              </a:rPr>
              <a:t>“From the introduction, they just showed me the key names--like RT and PT(?) stuff--but I really like capture the ghost, grabbing him to someplace, it’s hard! I don’t know what R means of stands for. So I just spent so much of my time. Then I realized that it’s the remote stuff.”</a:t>
            </a:r>
          </a:p>
        </p:txBody>
      </p:sp>
      <p:sp>
        <p:nvSpPr>
          <p:cNvPr id="6" name="Google Shape;131;p20">
            <a:extLst>
              <a:ext uri="{FF2B5EF4-FFF2-40B4-BE49-F238E27FC236}">
                <a16:creationId xmlns:a16="http://schemas.microsoft.com/office/drawing/2014/main" id="{0150D7BC-3842-A146-9F4D-3F3FF1F2106A}"/>
              </a:ext>
            </a:extLst>
          </p:cNvPr>
          <p:cNvSpPr/>
          <p:nvPr/>
        </p:nvSpPr>
        <p:spPr>
          <a:xfrm>
            <a:off x="4810879" y="572620"/>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628390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228168" y="554698"/>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228168" y="1504164"/>
            <a:ext cx="9239250"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did not understand the mechanic of wrangling and capturing ghosts.</a:t>
            </a:r>
          </a:p>
        </p:txBody>
      </p:sp>
      <p:sp>
        <p:nvSpPr>
          <p:cNvPr id="6" name="Google Shape;131;p20">
            <a:extLst>
              <a:ext uri="{FF2B5EF4-FFF2-40B4-BE49-F238E27FC236}">
                <a16:creationId xmlns:a16="http://schemas.microsoft.com/office/drawing/2014/main" id="{149A3C31-4DB8-5C42-95BB-2A1900F67AC1}"/>
              </a:ext>
            </a:extLst>
          </p:cNvPr>
          <p:cNvSpPr/>
          <p:nvPr/>
        </p:nvSpPr>
        <p:spPr>
          <a:xfrm>
            <a:off x="4649517" y="653203"/>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3C8A9E03-1623-AB4D-9402-260AC11661DE}"/>
              </a:ext>
            </a:extLst>
          </p:cNvPr>
          <p:cNvSpPr txBox="1"/>
          <p:nvPr/>
        </p:nvSpPr>
        <p:spPr>
          <a:xfrm>
            <a:off x="6340209" y="5729118"/>
            <a:ext cx="5469219" cy="923330"/>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Participant 1 did not understand what the right </a:t>
            </a:r>
            <a:r>
              <a:rPr lang="en-US" dirty="0" err="1">
                <a:latin typeface="Calibri" panose="020F0502020204030204" pitchFamily="34" charset="0"/>
                <a:cs typeface="Calibri" panose="020F0502020204030204" pitchFamily="34" charset="0"/>
              </a:rPr>
              <a:t>thumbstick</a:t>
            </a:r>
            <a:r>
              <a:rPr lang="en-US" dirty="0">
                <a:latin typeface="Calibri" panose="020F0502020204030204" pitchFamily="34" charset="0"/>
                <a:cs typeface="Calibri" panose="020F0502020204030204" pitchFamily="34" charset="0"/>
              </a:rPr>
              <a:t> indicator meant on the bottom of the screen.</a:t>
            </a:r>
          </a:p>
        </p:txBody>
      </p:sp>
      <p:sp>
        <p:nvSpPr>
          <p:cNvPr id="9" name="Rectangle 8">
            <a:extLst>
              <a:ext uri="{FF2B5EF4-FFF2-40B4-BE49-F238E27FC236}">
                <a16:creationId xmlns:a16="http://schemas.microsoft.com/office/drawing/2014/main" id="{8E8B318F-05D4-B241-90E2-1ADCE42A030D}"/>
              </a:ext>
            </a:extLst>
          </p:cNvPr>
          <p:cNvSpPr/>
          <p:nvPr/>
        </p:nvSpPr>
        <p:spPr>
          <a:xfrm>
            <a:off x="1093698" y="2762024"/>
            <a:ext cx="5109882" cy="2149306"/>
          </a:xfrm>
          <a:prstGeom prst="rect">
            <a:avLst/>
          </a:prstGeom>
        </p:spPr>
        <p:txBody>
          <a:bodyPr wrap="square">
            <a:spAutoFit/>
          </a:bodyPr>
          <a:lstStyle/>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In the tutorial, clarify </a:t>
            </a:r>
            <a:r>
              <a:rPr lang="en-US" sz="2200" dirty="0" err="1">
                <a:latin typeface="Calibri" panose="020F0502020204030204" pitchFamily="34" charset="0"/>
                <a:cs typeface="Calibri" panose="020F0502020204030204" pitchFamily="34" charset="0"/>
              </a:rPr>
              <a:t>thumbstick</a:t>
            </a:r>
            <a:r>
              <a:rPr lang="en-US" sz="2200" dirty="0">
                <a:latin typeface="Calibri" panose="020F0502020204030204" pitchFamily="34" charset="0"/>
                <a:cs typeface="Calibri" panose="020F0502020204030204" pitchFamily="34" charset="0"/>
              </a:rPr>
              <a:t> control motions for wrangling, slamming, and capturing ghosts.</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adding audio and/or text instructions during the first few times the player has to capture a ghost.</a:t>
            </a:r>
          </a:p>
        </p:txBody>
      </p:sp>
      <p:sp>
        <p:nvSpPr>
          <p:cNvPr id="10" name="TextBox 9">
            <a:extLst>
              <a:ext uri="{FF2B5EF4-FFF2-40B4-BE49-F238E27FC236}">
                <a16:creationId xmlns:a16="http://schemas.microsoft.com/office/drawing/2014/main" id="{761C9006-7241-C64B-A273-C40E091DDD26}"/>
              </a:ext>
            </a:extLst>
          </p:cNvPr>
          <p:cNvSpPr txBox="1"/>
          <p:nvPr/>
        </p:nvSpPr>
        <p:spPr>
          <a:xfrm>
            <a:off x="6673513" y="626407"/>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pic>
        <p:nvPicPr>
          <p:cNvPr id="7" name="Picture 6" descr="A picture containing indoor, table, lit, sitting&#10;&#10;Description automatically generated">
            <a:extLst>
              <a:ext uri="{FF2B5EF4-FFF2-40B4-BE49-F238E27FC236}">
                <a16:creationId xmlns:a16="http://schemas.microsoft.com/office/drawing/2014/main" id="{8030E497-647A-BB40-8A73-31BA00D7843C}"/>
              </a:ext>
            </a:extLst>
          </p:cNvPr>
          <p:cNvPicPr>
            <a:picLocks noChangeAspect="1"/>
          </p:cNvPicPr>
          <p:nvPr/>
        </p:nvPicPr>
        <p:blipFill>
          <a:blip r:embed="rId2"/>
          <a:stretch>
            <a:fillRect/>
          </a:stretch>
        </p:blipFill>
        <p:spPr>
          <a:xfrm>
            <a:off x="6440433" y="2748261"/>
            <a:ext cx="4854372" cy="2882902"/>
          </a:xfrm>
          <a:prstGeom prst="rect">
            <a:avLst/>
          </a:prstGeom>
        </p:spPr>
      </p:pic>
    </p:spTree>
    <p:extLst>
      <p:ext uri="{BB962C8B-B14F-4D97-AF65-F5344CB8AC3E}">
        <p14:creationId xmlns:p14="http://schemas.microsoft.com/office/powerpoint/2010/main" val="38683896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00904"/>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297643"/>
            <a:ext cx="10103224" cy="5470712"/>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 not know how to navigate between checkpoints in the level.</a:t>
            </a:r>
          </a:p>
          <a:p>
            <a:pPr marL="0" indent="0">
              <a:buNone/>
            </a:pPr>
            <a:r>
              <a:rPr lang="en-US" sz="2200" dirty="0">
                <a:latin typeface="Calibri" panose="020F0502020204030204" pitchFamily="34" charset="0"/>
                <a:cs typeface="Calibri" panose="020F0502020204030204" pitchFamily="34" charset="0"/>
              </a:rPr>
              <a:t>3 out of 4 participants were frustrated about getting lost in the game. </a:t>
            </a:r>
          </a:p>
          <a:p>
            <a:pPr marL="0" indent="0">
              <a:buNone/>
            </a:pPr>
            <a:r>
              <a:rPr lang="en-US" sz="2200" dirty="0">
                <a:latin typeface="Calibri" panose="020F0502020204030204" pitchFamily="34" charset="0"/>
                <a:cs typeface="Calibri" panose="020F0502020204030204" pitchFamily="34" charset="0"/>
              </a:rPr>
              <a:t>These sentiments were expressed frequently during think-aloud gameplay and interviews.</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“Where should I go now?”</a:t>
            </a:r>
          </a:p>
          <a:p>
            <a:pPr marL="0" indent="0">
              <a:buNone/>
            </a:pPr>
            <a:r>
              <a:rPr lang="en-US" sz="1800" i="1" dirty="0">
                <a:latin typeface="Calibri" panose="020F0502020204030204" pitchFamily="34" charset="0"/>
                <a:cs typeface="Calibri" panose="020F0502020204030204" pitchFamily="34" charset="0"/>
              </a:rPr>
              <a:t>“Sorry, wrong way, wrong way.”</a:t>
            </a:r>
          </a:p>
          <a:p>
            <a:pPr marL="0" indent="0">
              <a:buNone/>
            </a:pPr>
            <a:r>
              <a:rPr lang="en-US" sz="1800" i="1" dirty="0">
                <a:latin typeface="Calibri" panose="020F0502020204030204" pitchFamily="34" charset="0"/>
                <a:cs typeface="Calibri" panose="020F0502020204030204" pitchFamily="34" charset="0"/>
              </a:rPr>
              <a:t>“There was no map for me to follow, so I don’t know if I’m getting lost by going in a giant circle…. [navigation] was nonexistent.”</a:t>
            </a:r>
          </a:p>
          <a:p>
            <a:pPr marL="0" indent="0">
              <a:buNone/>
            </a:pPr>
            <a:r>
              <a:rPr lang="en-US" sz="1800" i="1" dirty="0">
                <a:latin typeface="Calibri" panose="020F0502020204030204" pitchFamily="34" charset="0"/>
                <a:cs typeface="Calibri" panose="020F0502020204030204" pitchFamily="34" charset="0"/>
              </a:rPr>
              <a:t>“I got lost a lot. I didn’t know where I was going. I had to use the runes… and I guess the runes were leading me to secret areas, optional objectives… I didn’t really feel that confident when playing.”</a:t>
            </a:r>
          </a:p>
        </p:txBody>
      </p:sp>
      <p:sp>
        <p:nvSpPr>
          <p:cNvPr id="6" name="Google Shape;131;p20">
            <a:extLst>
              <a:ext uri="{FF2B5EF4-FFF2-40B4-BE49-F238E27FC236}">
                <a16:creationId xmlns:a16="http://schemas.microsoft.com/office/drawing/2014/main" id="{0150D7BC-3842-A146-9F4D-3F3FF1F2106A}"/>
              </a:ext>
            </a:extLst>
          </p:cNvPr>
          <p:cNvSpPr/>
          <p:nvPr/>
        </p:nvSpPr>
        <p:spPr>
          <a:xfrm>
            <a:off x="4810879" y="572620"/>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523093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228168" y="967073"/>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228168" y="1916539"/>
            <a:ext cx="9735664"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 not know how to navigate between checkpoints in the level.</a:t>
            </a:r>
          </a:p>
        </p:txBody>
      </p:sp>
      <p:sp>
        <p:nvSpPr>
          <p:cNvPr id="6" name="Google Shape;131;p20">
            <a:extLst>
              <a:ext uri="{FF2B5EF4-FFF2-40B4-BE49-F238E27FC236}">
                <a16:creationId xmlns:a16="http://schemas.microsoft.com/office/drawing/2014/main" id="{149A3C31-4DB8-5C42-95BB-2A1900F67AC1}"/>
              </a:ext>
            </a:extLst>
          </p:cNvPr>
          <p:cNvSpPr/>
          <p:nvPr/>
        </p:nvSpPr>
        <p:spPr>
          <a:xfrm>
            <a:off x="4649517" y="1065578"/>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
        <p:nvSpPr>
          <p:cNvPr id="9" name="Rectangle 8">
            <a:extLst>
              <a:ext uri="{FF2B5EF4-FFF2-40B4-BE49-F238E27FC236}">
                <a16:creationId xmlns:a16="http://schemas.microsoft.com/office/drawing/2014/main" id="{8E8B318F-05D4-B241-90E2-1ADCE42A030D}"/>
              </a:ext>
            </a:extLst>
          </p:cNvPr>
          <p:cNvSpPr/>
          <p:nvPr/>
        </p:nvSpPr>
        <p:spPr>
          <a:xfrm>
            <a:off x="1093698" y="3174399"/>
            <a:ext cx="8857126" cy="769441"/>
          </a:xfrm>
          <a:prstGeom prst="rect">
            <a:avLst/>
          </a:prstGeom>
        </p:spPr>
        <p:txBody>
          <a:bodyPr wrap="square">
            <a:spAutoFit/>
          </a:bodyPr>
          <a:lstStyle/>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In the tutorial, consider introducing or hinting that there’s a way to hold down the B button to reveal the correct path.</a:t>
            </a:r>
          </a:p>
        </p:txBody>
      </p:sp>
      <p:sp>
        <p:nvSpPr>
          <p:cNvPr id="10" name="TextBox 9">
            <a:extLst>
              <a:ext uri="{FF2B5EF4-FFF2-40B4-BE49-F238E27FC236}">
                <a16:creationId xmlns:a16="http://schemas.microsoft.com/office/drawing/2014/main" id="{761C9006-7241-C64B-A273-C40E091DDD26}"/>
              </a:ext>
            </a:extLst>
          </p:cNvPr>
          <p:cNvSpPr txBox="1"/>
          <p:nvPr/>
        </p:nvSpPr>
        <p:spPr>
          <a:xfrm>
            <a:off x="6673513" y="1038782"/>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spTree>
    <p:extLst>
      <p:ext uri="{BB962C8B-B14F-4D97-AF65-F5344CB8AC3E}">
        <p14:creationId xmlns:p14="http://schemas.microsoft.com/office/powerpoint/2010/main" val="325856909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375401"/>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172140"/>
            <a:ext cx="10103224" cy="5470712"/>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were not able to successfully upgrade their characters.</a:t>
            </a:r>
          </a:p>
          <a:p>
            <a:pPr marL="0" indent="0">
              <a:buNone/>
            </a:pPr>
            <a:r>
              <a:rPr lang="en-US" sz="2200" dirty="0">
                <a:latin typeface="Calibri" panose="020F0502020204030204" pitchFamily="34" charset="0"/>
                <a:cs typeface="Calibri" panose="020F0502020204030204" pitchFamily="34" charset="0"/>
              </a:rPr>
              <a:t>All players accidentally skipped spending their earned skill points for upgrades. </a:t>
            </a:r>
          </a:p>
          <a:p>
            <a:pPr marL="0" indent="0">
              <a:buNone/>
            </a:pPr>
            <a:r>
              <a:rPr lang="en-US" sz="2200" dirty="0">
                <a:latin typeface="Calibri" panose="020F0502020204030204" pitchFamily="34" charset="0"/>
                <a:cs typeface="Calibri" panose="020F0502020204030204" pitchFamily="34" charset="0"/>
              </a:rPr>
              <a:t>All thought pressing A button would add skill points, but it skipped the screen into next level. Only 2 participants noticed their mistake while the others did not.</a:t>
            </a:r>
            <a:endParaRPr lang="en-US" sz="1800" i="1"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“Upgrading character -- so I had a problem with this. I pressed A when I thought I was spending points, but it was supposed to be X. I guess it’s just the way it was shown… like A was next to go to the thing. I thought A was to spend the points.”</a:t>
            </a:r>
          </a:p>
          <a:p>
            <a:pPr marL="0" indent="0">
              <a:buNone/>
            </a:pPr>
            <a:r>
              <a:rPr lang="en-US" sz="1800" i="1" dirty="0">
                <a:latin typeface="Calibri" panose="020F0502020204030204" pitchFamily="34" charset="0"/>
                <a:cs typeface="Calibri" panose="020F0502020204030204" pitchFamily="34" charset="0"/>
              </a:rPr>
              <a:t>(Researcher: So it skipped past that you weren’t able to do A?)</a:t>
            </a:r>
          </a:p>
          <a:p>
            <a:pPr marL="0" indent="0">
              <a:buNone/>
            </a:pPr>
            <a:r>
              <a:rPr lang="en-US" sz="1800" i="1" dirty="0">
                <a:latin typeface="Calibri" panose="020F0502020204030204" pitchFamily="34" charset="0"/>
                <a:cs typeface="Calibri" panose="020F0502020204030204" pitchFamily="34" charset="0"/>
              </a:rPr>
              <a:t>“Yeah, so I didn’t even see where my points were spent. I didn’t even spend them! So yeah, that’s why my character was so slow. So that wasn’t great either.”</a:t>
            </a:r>
          </a:p>
          <a:p>
            <a:pPr marL="0" indent="0">
              <a:buNone/>
            </a:pPr>
            <a:r>
              <a:rPr lang="en-US" sz="1800" i="1" dirty="0">
                <a:latin typeface="Calibri" panose="020F0502020204030204" pitchFamily="34" charset="0"/>
                <a:cs typeface="Calibri" panose="020F0502020204030204" pitchFamily="34" charset="0"/>
              </a:rPr>
              <a:t>“Definitely had issues the first time considering I didn’t spend any points, then I just moved on to the next level. I think I may have been rushing, but that’s how I play games anyway. I’m used to it being, where if there are no problems, then it must be really intuitive. So it didn’t prompt me at all on how to allocate my skill points. I swear the only button I saw on the screen was A on the bottom left, so I thought ‘okay A is allocate points.’ And I clicked it once and it said, ‘Ready?’, and I thought it just was a fun way of being like, ‘Are you sure you want to allocate points?’ And I was like ‘yes’. I hit A, and then it was ‘Next level’ and I was like oh my god!”</a:t>
            </a:r>
          </a:p>
        </p:txBody>
      </p:sp>
      <p:sp>
        <p:nvSpPr>
          <p:cNvPr id="6" name="Google Shape;131;p20">
            <a:extLst>
              <a:ext uri="{FF2B5EF4-FFF2-40B4-BE49-F238E27FC236}">
                <a16:creationId xmlns:a16="http://schemas.microsoft.com/office/drawing/2014/main" id="{0150D7BC-3842-A146-9F4D-3F3FF1F2106A}"/>
              </a:ext>
            </a:extLst>
          </p:cNvPr>
          <p:cNvSpPr/>
          <p:nvPr/>
        </p:nvSpPr>
        <p:spPr>
          <a:xfrm>
            <a:off x="4810879" y="447117"/>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3073676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228168" y="967073"/>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228168" y="1916539"/>
            <a:ext cx="9735664"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were not able to successfully upgrade their characters.</a:t>
            </a:r>
          </a:p>
        </p:txBody>
      </p:sp>
      <p:sp>
        <p:nvSpPr>
          <p:cNvPr id="6" name="Google Shape;131;p20">
            <a:extLst>
              <a:ext uri="{FF2B5EF4-FFF2-40B4-BE49-F238E27FC236}">
                <a16:creationId xmlns:a16="http://schemas.microsoft.com/office/drawing/2014/main" id="{149A3C31-4DB8-5C42-95BB-2A1900F67AC1}"/>
              </a:ext>
            </a:extLst>
          </p:cNvPr>
          <p:cNvSpPr/>
          <p:nvPr/>
        </p:nvSpPr>
        <p:spPr>
          <a:xfrm>
            <a:off x="4649517" y="1065578"/>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
        <p:nvSpPr>
          <p:cNvPr id="9" name="Rectangle 8">
            <a:extLst>
              <a:ext uri="{FF2B5EF4-FFF2-40B4-BE49-F238E27FC236}">
                <a16:creationId xmlns:a16="http://schemas.microsoft.com/office/drawing/2014/main" id="{8E8B318F-05D4-B241-90E2-1ADCE42A030D}"/>
              </a:ext>
            </a:extLst>
          </p:cNvPr>
          <p:cNvSpPr/>
          <p:nvPr/>
        </p:nvSpPr>
        <p:spPr>
          <a:xfrm>
            <a:off x="1093699" y="2833742"/>
            <a:ext cx="5002302" cy="4257576"/>
          </a:xfrm>
          <a:prstGeom prst="rect">
            <a:avLst/>
          </a:prstGeom>
        </p:spPr>
        <p:txBody>
          <a:bodyPr wrap="square">
            <a:spAutoFit/>
          </a:bodyPr>
          <a:lstStyle/>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A dialog could pop-up when they are going to move to next level without spending skill points yet, such as:</a:t>
            </a:r>
          </a:p>
          <a:p>
            <a:pPr marL="800100" lvl="1"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“You haven’t spent your skill points to upgrade your character yet! Are you sure you want to skip this?”</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making buttons more distinguishable visually and/or changing their position from the bottom of the screen.</a:t>
            </a:r>
          </a:p>
          <a:p>
            <a:pPr marL="800100" lvl="1" indent="-342900">
              <a:spcAft>
                <a:spcPts val="200"/>
              </a:spcAft>
              <a:buFont typeface="Arial" panose="020B0604020202020204" pitchFamily="34" charset="0"/>
              <a:buChar char="•"/>
            </a:pPr>
            <a:endParaRPr lang="en-US" sz="2200" dirty="0">
              <a:latin typeface="Calibri" panose="020F0502020204030204" pitchFamily="34" charset="0"/>
              <a:cs typeface="Calibri" panose="020F0502020204030204" pitchFamily="34" charset="0"/>
            </a:endParaRPr>
          </a:p>
          <a:p>
            <a:pPr lvl="1">
              <a:spcAft>
                <a:spcPts val="200"/>
              </a:spcAft>
            </a:pPr>
            <a:endParaRPr lang="en-US" sz="22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761C9006-7241-C64B-A273-C40E091DDD26}"/>
              </a:ext>
            </a:extLst>
          </p:cNvPr>
          <p:cNvSpPr txBox="1"/>
          <p:nvPr/>
        </p:nvSpPr>
        <p:spPr>
          <a:xfrm>
            <a:off x="6673513" y="1038782"/>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pic>
        <p:nvPicPr>
          <p:cNvPr id="5" name="Picture 4" descr="A picture containing bus, monitor, large, screen&#10;&#10;Description automatically generated">
            <a:extLst>
              <a:ext uri="{FF2B5EF4-FFF2-40B4-BE49-F238E27FC236}">
                <a16:creationId xmlns:a16="http://schemas.microsoft.com/office/drawing/2014/main" id="{6DADDAF8-05E9-A547-A97A-778749A30B62}"/>
              </a:ext>
            </a:extLst>
          </p:cNvPr>
          <p:cNvPicPr>
            <a:picLocks noChangeAspect="1"/>
          </p:cNvPicPr>
          <p:nvPr/>
        </p:nvPicPr>
        <p:blipFill>
          <a:blip r:embed="rId2"/>
          <a:stretch>
            <a:fillRect/>
          </a:stretch>
        </p:blipFill>
        <p:spPr>
          <a:xfrm>
            <a:off x="6230470" y="2833742"/>
            <a:ext cx="5076923" cy="3058638"/>
          </a:xfrm>
          <a:prstGeom prst="rect">
            <a:avLst/>
          </a:prstGeom>
        </p:spPr>
      </p:pic>
      <p:sp>
        <p:nvSpPr>
          <p:cNvPr id="7" name="Rectangle 6">
            <a:extLst>
              <a:ext uri="{FF2B5EF4-FFF2-40B4-BE49-F238E27FC236}">
                <a16:creationId xmlns:a16="http://schemas.microsoft.com/office/drawing/2014/main" id="{BC455281-3B0B-A042-AD6A-4C6F4DB4E3A3}"/>
              </a:ext>
            </a:extLst>
          </p:cNvPr>
          <p:cNvSpPr/>
          <p:nvPr/>
        </p:nvSpPr>
        <p:spPr>
          <a:xfrm>
            <a:off x="6230469" y="5929319"/>
            <a:ext cx="5076924" cy="646331"/>
          </a:xfrm>
          <a:prstGeom prst="rect">
            <a:avLst/>
          </a:prstGeom>
        </p:spPr>
        <p:txBody>
          <a:bodyPr wrap="square">
            <a:spAutoFit/>
          </a:bodyPr>
          <a:lstStyle/>
          <a:p>
            <a:r>
              <a:rPr lang="en-US" dirty="0">
                <a:latin typeface="Calibri" panose="020F0502020204030204" pitchFamily="34" charset="0"/>
                <a:cs typeface="Calibri" panose="020F0502020204030204" pitchFamily="34" charset="0"/>
              </a:rPr>
              <a:t>Participant 3 thought that “Ready!” after pressing A was a confirmation statement to add points.</a:t>
            </a:r>
          </a:p>
        </p:txBody>
      </p:sp>
    </p:spTree>
    <p:extLst>
      <p:ext uri="{BB962C8B-B14F-4D97-AF65-F5344CB8AC3E}">
        <p14:creationId xmlns:p14="http://schemas.microsoft.com/office/powerpoint/2010/main" val="17552309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8A348-C690-D64A-BFC5-5F2CF3811666}"/>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Main Research Objectives</a:t>
            </a:r>
          </a:p>
        </p:txBody>
      </p:sp>
      <p:sp>
        <p:nvSpPr>
          <p:cNvPr id="3" name="Content Placeholder 2">
            <a:extLst>
              <a:ext uri="{FF2B5EF4-FFF2-40B4-BE49-F238E27FC236}">
                <a16:creationId xmlns:a16="http://schemas.microsoft.com/office/drawing/2014/main" id="{134457F5-51DD-C844-B294-28CD8395CF89}"/>
              </a:ext>
            </a:extLst>
          </p:cNvPr>
          <p:cNvSpPr>
            <a:spLocks noGrp="1"/>
          </p:cNvSpPr>
          <p:nvPr>
            <p:ph idx="1"/>
          </p:nvPr>
        </p:nvSpPr>
        <p:spPr/>
        <p:txBody>
          <a:bodyPr>
            <a:normAutofit/>
          </a:bodyPr>
          <a:lstStyle/>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rPr>
              <a:t>Why was </a:t>
            </a:r>
            <a:r>
              <a:rPr lang="en-US" sz="2800" i="1" dirty="0">
                <a:solidFill>
                  <a:srgbClr val="002060"/>
                </a:solidFill>
                <a:latin typeface="Calibri" panose="020F0502020204030204" pitchFamily="34" charset="0"/>
                <a:cs typeface="Calibri" panose="020F0502020204030204" pitchFamily="34" charset="0"/>
              </a:rPr>
              <a:t>Ghostbusters (2016) </a:t>
            </a:r>
            <a:r>
              <a:rPr lang="en-US" sz="2800" dirty="0">
                <a:solidFill>
                  <a:srgbClr val="002060"/>
                </a:solidFill>
                <a:latin typeface="Calibri" panose="020F0502020204030204" pitchFamily="34" charset="0"/>
                <a:cs typeface="Calibri" panose="020F0502020204030204" pitchFamily="34" charset="0"/>
              </a:rPr>
              <a:t>received poorly by players?</a:t>
            </a:r>
          </a:p>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rPr>
              <a:t>How does the game compare to its competitors?</a:t>
            </a:r>
          </a:p>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rPr>
              <a:t>What usability issues do players encounter?</a:t>
            </a:r>
          </a:p>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rPr>
              <a:t>Is the game player experience enjoyable for players?</a:t>
            </a:r>
          </a:p>
          <a:p>
            <a:pPr marL="514350" indent="-514350">
              <a:buFont typeface="+mj-lt"/>
              <a:buAutoNum type="arabicPeriod"/>
            </a:pPr>
            <a:endParaRPr lang="en-US" sz="2800" dirty="0">
              <a:solidFill>
                <a:srgbClr val="002060"/>
              </a:solidFill>
              <a:latin typeface="Calibri" panose="020F0502020204030204" pitchFamily="34" charset="0"/>
              <a:cs typeface="Calibri" panose="020F0502020204030204" pitchFamily="34" charset="0"/>
            </a:endParaRPr>
          </a:p>
          <a:p>
            <a:pPr marL="514350" indent="-514350">
              <a:buFont typeface="+mj-lt"/>
              <a:buAutoNum type="arabicPeriod"/>
            </a:pPr>
            <a:endParaRPr lang="en-US" sz="2800" dirty="0">
              <a:solidFill>
                <a:srgbClr val="00206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980526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00904"/>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297643"/>
            <a:ext cx="10103224" cy="5470712"/>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were not able to distinguish between enemy types and abilities.</a:t>
            </a:r>
          </a:p>
          <a:p>
            <a:pPr marL="0" indent="0">
              <a:buNone/>
            </a:pPr>
            <a:r>
              <a:rPr lang="en-US" sz="2200" dirty="0">
                <a:latin typeface="Calibri" panose="020F0502020204030204" pitchFamily="34" charset="0"/>
                <a:cs typeface="Calibri" panose="020F0502020204030204" pitchFamily="34" charset="0"/>
              </a:rPr>
              <a:t>Players didn’t know which enemies were grunt-types, mini-bosses, or big bosses. </a:t>
            </a:r>
          </a:p>
          <a:p>
            <a:pPr marL="0" indent="0">
              <a:buNone/>
            </a:pPr>
            <a:r>
              <a:rPr lang="en-US" sz="2200" dirty="0">
                <a:latin typeface="Calibri" panose="020F0502020204030204" pitchFamily="34" charset="0"/>
                <a:cs typeface="Calibri" panose="020F0502020204030204" pitchFamily="34" charset="0"/>
              </a:rPr>
              <a:t>They did not know which ghosts were capturable and why (or why not).</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“I really wish you could tell which ghosts are capturable before they have purple health </a:t>
            </a:r>
            <a:r>
              <a:rPr lang="en-US" sz="1800" i="1" dirty="0" err="1">
                <a:latin typeface="Calibri" panose="020F0502020204030204" pitchFamily="34" charset="0"/>
                <a:cs typeface="Calibri" panose="020F0502020204030204" pitchFamily="34" charset="0"/>
              </a:rPr>
              <a:t>cuz</a:t>
            </a:r>
            <a:r>
              <a:rPr lang="en-US" sz="1800" i="1" dirty="0">
                <a:latin typeface="Calibri" panose="020F0502020204030204" pitchFamily="34" charset="0"/>
                <a:cs typeface="Calibri" panose="020F0502020204030204" pitchFamily="34" charset="0"/>
              </a:rPr>
              <a:t> I would prioritize them.”</a:t>
            </a:r>
          </a:p>
          <a:p>
            <a:pPr marL="0" indent="0">
              <a:buNone/>
            </a:pPr>
            <a:r>
              <a:rPr lang="en-US" sz="1800" i="1" dirty="0">
                <a:latin typeface="Calibri" panose="020F0502020204030204" pitchFamily="34" charset="0"/>
                <a:cs typeface="Calibri" panose="020F0502020204030204" pitchFamily="34" charset="0"/>
              </a:rPr>
              <a:t>“What’s that shadow ball? Is that a curse on me?”</a:t>
            </a:r>
          </a:p>
          <a:p>
            <a:pPr marL="0" indent="0">
              <a:buNone/>
            </a:pPr>
            <a:r>
              <a:rPr lang="en-US" sz="1800" i="1" dirty="0">
                <a:latin typeface="Calibri" panose="020F0502020204030204" pitchFamily="34" charset="0"/>
                <a:cs typeface="Calibri" panose="020F0502020204030204" pitchFamily="34" charset="0"/>
              </a:rPr>
              <a:t>“And then the gold enemies, I still don’t know what they do because some had auras and some didn’t.”</a:t>
            </a:r>
          </a:p>
        </p:txBody>
      </p:sp>
      <p:sp>
        <p:nvSpPr>
          <p:cNvPr id="5" name="Google Shape;132;p20">
            <a:extLst>
              <a:ext uri="{FF2B5EF4-FFF2-40B4-BE49-F238E27FC236}">
                <a16:creationId xmlns:a16="http://schemas.microsoft.com/office/drawing/2014/main" id="{6750AC2B-D430-E049-867B-3A8A4AA3F994}"/>
              </a:ext>
            </a:extLst>
          </p:cNvPr>
          <p:cNvSpPr/>
          <p:nvPr/>
        </p:nvSpPr>
        <p:spPr>
          <a:xfrm>
            <a:off x="4744371" y="601426"/>
            <a:ext cx="1768486" cy="452263"/>
          </a:xfrm>
          <a:prstGeom prst="roundRect">
            <a:avLst>
              <a:gd name="adj" fmla="val 16667"/>
            </a:avLst>
          </a:prstGeom>
          <a:solidFill>
            <a:srgbClr val="EFDD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Medium</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913756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228168" y="967073"/>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228168" y="1916539"/>
            <a:ext cx="9735664"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 not know how to navigate between checkpoints in the level.</a:t>
            </a:r>
          </a:p>
        </p:txBody>
      </p:sp>
      <p:sp>
        <p:nvSpPr>
          <p:cNvPr id="9" name="Rectangle 8">
            <a:extLst>
              <a:ext uri="{FF2B5EF4-FFF2-40B4-BE49-F238E27FC236}">
                <a16:creationId xmlns:a16="http://schemas.microsoft.com/office/drawing/2014/main" id="{8E8B318F-05D4-B241-90E2-1ADCE42A030D}"/>
              </a:ext>
            </a:extLst>
          </p:cNvPr>
          <p:cNvSpPr/>
          <p:nvPr/>
        </p:nvSpPr>
        <p:spPr>
          <a:xfrm>
            <a:off x="1093698" y="3174399"/>
            <a:ext cx="8857126" cy="2877711"/>
          </a:xfrm>
          <a:prstGeom prst="rect">
            <a:avLst/>
          </a:prstGeom>
        </p:spPr>
        <p:txBody>
          <a:bodyPr wrap="square">
            <a:spAutoFit/>
          </a:bodyPr>
          <a:lstStyle/>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introducing or at least signifying new enemy types when they appear.</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having player first face the new enemy without other already known enemies around so that they have time to adapt to new changes before a more difficult battle.</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explaining what different colors in enemy auras mean.</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making a visual difference between capturable ghosts and those that are not.</a:t>
            </a:r>
          </a:p>
        </p:txBody>
      </p:sp>
      <p:sp>
        <p:nvSpPr>
          <p:cNvPr id="10" name="TextBox 9">
            <a:extLst>
              <a:ext uri="{FF2B5EF4-FFF2-40B4-BE49-F238E27FC236}">
                <a16:creationId xmlns:a16="http://schemas.microsoft.com/office/drawing/2014/main" id="{761C9006-7241-C64B-A273-C40E091DDD26}"/>
              </a:ext>
            </a:extLst>
          </p:cNvPr>
          <p:cNvSpPr txBox="1"/>
          <p:nvPr/>
        </p:nvSpPr>
        <p:spPr>
          <a:xfrm>
            <a:off x="6673513" y="1038782"/>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sp>
        <p:nvSpPr>
          <p:cNvPr id="7" name="Google Shape;132;p20">
            <a:extLst>
              <a:ext uri="{FF2B5EF4-FFF2-40B4-BE49-F238E27FC236}">
                <a16:creationId xmlns:a16="http://schemas.microsoft.com/office/drawing/2014/main" id="{76F02B43-0530-FC4D-A62C-97746F8D4C46}"/>
              </a:ext>
            </a:extLst>
          </p:cNvPr>
          <p:cNvSpPr/>
          <p:nvPr/>
        </p:nvSpPr>
        <p:spPr>
          <a:xfrm>
            <a:off x="4744371" y="1067590"/>
            <a:ext cx="1768486" cy="452263"/>
          </a:xfrm>
          <a:prstGeom prst="roundRect">
            <a:avLst>
              <a:gd name="adj" fmla="val 16667"/>
            </a:avLst>
          </a:prstGeom>
          <a:solidFill>
            <a:srgbClr val="EFDD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Medium</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793791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00904"/>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459004"/>
            <a:ext cx="9448800" cy="5470712"/>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did not know which weapon was currently selected and how to switch.</a:t>
            </a:r>
          </a:p>
          <a:p>
            <a:pPr marL="0" indent="0">
              <a:buNone/>
            </a:pPr>
            <a:r>
              <a:rPr lang="en-US" sz="2200" dirty="0">
                <a:latin typeface="Calibri" panose="020F0502020204030204" pitchFamily="34" charset="0"/>
                <a:cs typeface="Calibri" panose="020F0502020204030204" pitchFamily="34" charset="0"/>
              </a:rPr>
              <a:t>3 out of 4 participants expressed confusion about how to switch weapons and knowing which they were currently using.</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“...so upset at using the proton beam for everything, </a:t>
            </a:r>
            <a:r>
              <a:rPr lang="en-US" sz="1800" i="1" dirty="0" err="1">
                <a:latin typeface="Calibri" panose="020F0502020204030204" pitchFamily="34" charset="0"/>
                <a:cs typeface="Calibri" panose="020F0502020204030204" pitchFamily="34" charset="0"/>
              </a:rPr>
              <a:t>‘cause</a:t>
            </a:r>
            <a:r>
              <a:rPr lang="en-US" sz="1800" i="1" dirty="0">
                <a:latin typeface="Calibri" panose="020F0502020204030204" pitchFamily="34" charset="0"/>
                <a:cs typeface="Calibri" panose="020F0502020204030204" pitchFamily="34" charset="0"/>
              </a:rPr>
              <a:t> I didn’t realize that I had accidentally swapped away from my default weapon by accident.”</a:t>
            </a:r>
          </a:p>
          <a:p>
            <a:pPr marL="0" indent="0">
              <a:buNone/>
            </a:pPr>
            <a:r>
              <a:rPr lang="en-US" sz="1800" i="1" dirty="0">
                <a:latin typeface="Calibri" panose="020F0502020204030204" pitchFamily="34" charset="0"/>
                <a:cs typeface="Calibri" panose="020F0502020204030204" pitchFamily="34" charset="0"/>
              </a:rPr>
              <a:t>“Yeah the controls are weird for me because I was confused that this was supposed to throw grenades. I thought it was supposed to switch weapons, but it was this one. And then this one was to not heat up weapons so I thought maybe this should be change your weapon and this could be not overheat your weapon. But yeah, it was </a:t>
            </a:r>
            <a:r>
              <a:rPr lang="en-US" sz="1800" i="1" dirty="0" err="1">
                <a:latin typeface="Calibri" panose="020F0502020204030204" pitchFamily="34" charset="0"/>
                <a:cs typeface="Calibri" panose="020F0502020204030204" pitchFamily="34" charset="0"/>
              </a:rPr>
              <a:t>kinda</a:t>
            </a:r>
            <a:r>
              <a:rPr lang="en-US" sz="1800" i="1" dirty="0">
                <a:latin typeface="Calibri" panose="020F0502020204030204" pitchFamily="34" charset="0"/>
                <a:cs typeface="Calibri" panose="020F0502020204030204" pitchFamily="34" charset="0"/>
              </a:rPr>
              <a:t> confusing.”</a:t>
            </a:r>
          </a:p>
        </p:txBody>
      </p:sp>
      <p:sp>
        <p:nvSpPr>
          <p:cNvPr id="5" name="Google Shape;132;p20">
            <a:extLst>
              <a:ext uri="{FF2B5EF4-FFF2-40B4-BE49-F238E27FC236}">
                <a16:creationId xmlns:a16="http://schemas.microsoft.com/office/drawing/2014/main" id="{6750AC2B-D430-E049-867B-3A8A4AA3F994}"/>
              </a:ext>
            </a:extLst>
          </p:cNvPr>
          <p:cNvSpPr/>
          <p:nvPr/>
        </p:nvSpPr>
        <p:spPr>
          <a:xfrm>
            <a:off x="4744371" y="601426"/>
            <a:ext cx="1768486" cy="452263"/>
          </a:xfrm>
          <a:prstGeom prst="roundRect">
            <a:avLst>
              <a:gd name="adj" fmla="val 16667"/>
            </a:avLst>
          </a:prstGeom>
          <a:solidFill>
            <a:srgbClr val="EFDD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Medium</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0580836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228168" y="967073"/>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228168" y="1916539"/>
            <a:ext cx="9735664"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did not know which weapon was currently selected and how to switch.</a:t>
            </a:r>
          </a:p>
        </p:txBody>
      </p:sp>
      <p:sp>
        <p:nvSpPr>
          <p:cNvPr id="9" name="Rectangle 8">
            <a:extLst>
              <a:ext uri="{FF2B5EF4-FFF2-40B4-BE49-F238E27FC236}">
                <a16:creationId xmlns:a16="http://schemas.microsoft.com/office/drawing/2014/main" id="{8E8B318F-05D4-B241-90E2-1ADCE42A030D}"/>
              </a:ext>
            </a:extLst>
          </p:cNvPr>
          <p:cNvSpPr/>
          <p:nvPr/>
        </p:nvSpPr>
        <p:spPr>
          <a:xfrm>
            <a:off x="1093699" y="2833742"/>
            <a:ext cx="5002302" cy="3580467"/>
          </a:xfrm>
          <a:prstGeom prst="rect">
            <a:avLst/>
          </a:prstGeom>
        </p:spPr>
        <p:txBody>
          <a:bodyPr wrap="square">
            <a:spAutoFit/>
          </a:bodyPr>
          <a:lstStyle/>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In tutorial, consider making players practice switching weapons.</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Weapon switching could be made more visible by animate the action and enlarging the weapon temporarily.</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The weapon icon on the player’s status icon could be bigger and colors more distinct.</a:t>
            </a:r>
          </a:p>
          <a:p>
            <a:pPr marL="800100" lvl="1" indent="-342900">
              <a:spcAft>
                <a:spcPts val="200"/>
              </a:spcAft>
              <a:buFont typeface="Arial" panose="020B0604020202020204" pitchFamily="34" charset="0"/>
              <a:buChar char="•"/>
            </a:pPr>
            <a:endParaRPr lang="en-US" sz="2200" dirty="0">
              <a:latin typeface="Calibri" panose="020F0502020204030204" pitchFamily="34" charset="0"/>
              <a:cs typeface="Calibri" panose="020F0502020204030204" pitchFamily="34" charset="0"/>
            </a:endParaRPr>
          </a:p>
          <a:p>
            <a:pPr lvl="1">
              <a:spcAft>
                <a:spcPts val="200"/>
              </a:spcAft>
            </a:pPr>
            <a:endParaRPr lang="en-US" sz="22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761C9006-7241-C64B-A273-C40E091DDD26}"/>
              </a:ext>
            </a:extLst>
          </p:cNvPr>
          <p:cNvSpPr txBox="1"/>
          <p:nvPr/>
        </p:nvSpPr>
        <p:spPr>
          <a:xfrm>
            <a:off x="6673513" y="1038782"/>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sp>
        <p:nvSpPr>
          <p:cNvPr id="7" name="Rectangle 6">
            <a:extLst>
              <a:ext uri="{FF2B5EF4-FFF2-40B4-BE49-F238E27FC236}">
                <a16:creationId xmlns:a16="http://schemas.microsoft.com/office/drawing/2014/main" id="{BC455281-3B0B-A042-AD6A-4C6F4DB4E3A3}"/>
              </a:ext>
            </a:extLst>
          </p:cNvPr>
          <p:cNvSpPr/>
          <p:nvPr/>
        </p:nvSpPr>
        <p:spPr>
          <a:xfrm>
            <a:off x="6230469" y="5929319"/>
            <a:ext cx="5076924" cy="923330"/>
          </a:xfrm>
          <a:prstGeom prst="rect">
            <a:avLst/>
          </a:prstGeom>
        </p:spPr>
        <p:txBody>
          <a:bodyPr wrap="square">
            <a:spAutoFit/>
          </a:bodyPr>
          <a:lstStyle/>
          <a:p>
            <a:r>
              <a:rPr lang="en-US" dirty="0">
                <a:latin typeface="Calibri" panose="020F0502020204030204" pitchFamily="34" charset="0"/>
                <a:cs typeface="Calibri" panose="020F0502020204030204" pitchFamily="34" charset="0"/>
              </a:rPr>
              <a:t>Participant 2 (“Player 2”) is shooting at the enemy with the proton beam, which does not damage most</a:t>
            </a:r>
          </a:p>
          <a:p>
            <a:r>
              <a:rPr lang="en-US" dirty="0">
                <a:latin typeface="Calibri" panose="020F0502020204030204" pitchFamily="34" charset="0"/>
                <a:cs typeface="Calibri" panose="020F0502020204030204" pitchFamily="34" charset="0"/>
              </a:rPr>
              <a:t>enemies.</a:t>
            </a:r>
          </a:p>
        </p:txBody>
      </p:sp>
      <p:sp>
        <p:nvSpPr>
          <p:cNvPr id="11" name="Google Shape;132;p20">
            <a:extLst>
              <a:ext uri="{FF2B5EF4-FFF2-40B4-BE49-F238E27FC236}">
                <a16:creationId xmlns:a16="http://schemas.microsoft.com/office/drawing/2014/main" id="{7CC6B1E3-2F68-F343-A2D4-9E049C0EF463}"/>
              </a:ext>
            </a:extLst>
          </p:cNvPr>
          <p:cNvSpPr/>
          <p:nvPr/>
        </p:nvSpPr>
        <p:spPr>
          <a:xfrm>
            <a:off x="4726442" y="1067590"/>
            <a:ext cx="1768486" cy="452263"/>
          </a:xfrm>
          <a:prstGeom prst="roundRect">
            <a:avLst>
              <a:gd name="adj" fmla="val 16667"/>
            </a:avLst>
          </a:prstGeom>
          <a:solidFill>
            <a:srgbClr val="EFDD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Medium</a:t>
            </a:r>
            <a:endParaRPr sz="2500" dirty="0">
              <a:latin typeface="Calibri" panose="020F0502020204030204" pitchFamily="34" charset="0"/>
              <a:cs typeface="Calibri" panose="020F0502020204030204" pitchFamily="34" charset="0"/>
            </a:endParaRPr>
          </a:p>
        </p:txBody>
      </p:sp>
      <p:pic>
        <p:nvPicPr>
          <p:cNvPr id="8" name="Picture 7" descr="A picture containing indoor, table, living, room&#10;&#10;Description automatically generated">
            <a:extLst>
              <a:ext uri="{FF2B5EF4-FFF2-40B4-BE49-F238E27FC236}">
                <a16:creationId xmlns:a16="http://schemas.microsoft.com/office/drawing/2014/main" id="{16DA0147-5D1B-CB4B-8EF8-5C3E169FA089}"/>
              </a:ext>
            </a:extLst>
          </p:cNvPr>
          <p:cNvPicPr>
            <a:picLocks noChangeAspect="1"/>
          </p:cNvPicPr>
          <p:nvPr/>
        </p:nvPicPr>
        <p:blipFill>
          <a:blip r:embed="rId2"/>
          <a:stretch>
            <a:fillRect/>
          </a:stretch>
        </p:blipFill>
        <p:spPr>
          <a:xfrm>
            <a:off x="6334821" y="2692648"/>
            <a:ext cx="4981555" cy="2990975"/>
          </a:xfrm>
          <a:prstGeom prst="rect">
            <a:avLst/>
          </a:prstGeom>
        </p:spPr>
      </p:pic>
    </p:spTree>
    <p:extLst>
      <p:ext uri="{BB962C8B-B14F-4D97-AF65-F5344CB8AC3E}">
        <p14:creationId xmlns:p14="http://schemas.microsoft.com/office/powerpoint/2010/main" val="27420026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00904"/>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459004"/>
            <a:ext cx="9448800" cy="5470712"/>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did not understand the grenade mechanics.</a:t>
            </a:r>
          </a:p>
          <a:p>
            <a:pPr marL="0" indent="0">
              <a:buNone/>
            </a:pPr>
            <a:r>
              <a:rPr lang="en-US" sz="2200" dirty="0">
                <a:latin typeface="Calibri" panose="020F0502020204030204" pitchFamily="34" charset="0"/>
                <a:cs typeface="Calibri" panose="020F0502020204030204" pitchFamily="34" charset="0"/>
              </a:rPr>
              <a:t>All players said they didn’t fully understand how the grenade works.</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“Some features like the grenade, I never used because I was not 100% sure how to-- how it worked. Sometimes, it didn’t seem to detonate; sometimes it did detonate. Sometimes it bounced. And sometimes, it didn’t. I think it said I could press the left trigger again to detonate, but I tried that, and it didn’t seem to work, so I just didn’t really use the grenade.”</a:t>
            </a:r>
          </a:p>
          <a:p>
            <a:pPr marL="0" indent="0">
              <a:buNone/>
            </a:pPr>
            <a:r>
              <a:rPr lang="en-US" sz="1800" i="1" dirty="0">
                <a:latin typeface="Calibri" panose="020F0502020204030204" pitchFamily="34" charset="0"/>
                <a:cs typeface="Calibri" panose="020F0502020204030204" pitchFamily="34" charset="0"/>
              </a:rPr>
              <a:t>(Researcher: Did you expect that you had to collect them or…?)</a:t>
            </a:r>
          </a:p>
          <a:p>
            <a:pPr marL="0" indent="0">
              <a:buNone/>
            </a:pPr>
            <a:r>
              <a:rPr lang="en-US" sz="1800" i="1" dirty="0">
                <a:latin typeface="Calibri" panose="020F0502020204030204" pitchFamily="34" charset="0"/>
                <a:cs typeface="Calibri" panose="020F0502020204030204" pitchFamily="34" charset="0"/>
              </a:rPr>
              <a:t>“...I thought that they respawn… Do they respawn?</a:t>
            </a:r>
          </a:p>
          <a:p>
            <a:pPr marL="0" indent="0">
              <a:buNone/>
            </a:pPr>
            <a:r>
              <a:rPr lang="en-US" sz="1800" i="1" dirty="0">
                <a:latin typeface="Calibri" panose="020F0502020204030204" pitchFamily="34" charset="0"/>
                <a:cs typeface="Calibri" panose="020F0502020204030204" pitchFamily="34" charset="0"/>
              </a:rPr>
              <a:t>(Researcher: Yes)</a:t>
            </a:r>
          </a:p>
          <a:p>
            <a:pPr marL="0" indent="0">
              <a:buNone/>
            </a:pPr>
            <a:r>
              <a:rPr lang="en-US" sz="1800" i="1" dirty="0">
                <a:latin typeface="Calibri" panose="020F0502020204030204" pitchFamily="34" charset="0"/>
                <a:cs typeface="Calibri" panose="020F0502020204030204" pitchFamily="34" charset="0"/>
              </a:rPr>
              <a:t>I didn’t even know when they’d respawn. I’d just press the left trigger whenever.”</a:t>
            </a:r>
          </a:p>
        </p:txBody>
      </p:sp>
      <p:sp>
        <p:nvSpPr>
          <p:cNvPr id="5" name="Google Shape;132;p20">
            <a:extLst>
              <a:ext uri="{FF2B5EF4-FFF2-40B4-BE49-F238E27FC236}">
                <a16:creationId xmlns:a16="http://schemas.microsoft.com/office/drawing/2014/main" id="{6750AC2B-D430-E049-867B-3A8A4AA3F994}"/>
              </a:ext>
            </a:extLst>
          </p:cNvPr>
          <p:cNvSpPr/>
          <p:nvPr/>
        </p:nvSpPr>
        <p:spPr>
          <a:xfrm>
            <a:off x="4744371" y="601426"/>
            <a:ext cx="1768486" cy="452263"/>
          </a:xfrm>
          <a:prstGeom prst="roundRect">
            <a:avLst>
              <a:gd name="adj" fmla="val 16667"/>
            </a:avLst>
          </a:prstGeom>
          <a:solidFill>
            <a:srgbClr val="EFDD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Medium</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654406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228168" y="967073"/>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228168" y="1916539"/>
            <a:ext cx="9735664"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did not understand the grenade mechanics.</a:t>
            </a:r>
          </a:p>
        </p:txBody>
      </p:sp>
      <p:sp>
        <p:nvSpPr>
          <p:cNvPr id="9" name="Rectangle 8">
            <a:extLst>
              <a:ext uri="{FF2B5EF4-FFF2-40B4-BE49-F238E27FC236}">
                <a16:creationId xmlns:a16="http://schemas.microsoft.com/office/drawing/2014/main" id="{8E8B318F-05D4-B241-90E2-1ADCE42A030D}"/>
              </a:ext>
            </a:extLst>
          </p:cNvPr>
          <p:cNvSpPr/>
          <p:nvPr/>
        </p:nvSpPr>
        <p:spPr>
          <a:xfrm>
            <a:off x="1093699" y="2833742"/>
            <a:ext cx="5002302" cy="3580467"/>
          </a:xfrm>
          <a:prstGeom prst="rect">
            <a:avLst/>
          </a:prstGeom>
        </p:spPr>
        <p:txBody>
          <a:bodyPr wrap="square">
            <a:spAutoFit/>
          </a:bodyPr>
          <a:lstStyle/>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In tutorial, introduce how grenades work:</a:t>
            </a:r>
          </a:p>
          <a:p>
            <a:pPr marL="800100" lvl="1"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Show indicators of when grenades are ready to use.</a:t>
            </a:r>
          </a:p>
          <a:p>
            <a:pPr marL="800100" lvl="1"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making player practice throwing the grenade or making one of the first enemies vulnerable to the grenade.</a:t>
            </a:r>
          </a:p>
          <a:p>
            <a:pPr marL="800100" lvl="1" indent="-342900">
              <a:spcAft>
                <a:spcPts val="200"/>
              </a:spcAft>
              <a:buFont typeface="Arial" panose="020B0604020202020204" pitchFamily="34" charset="0"/>
              <a:buChar char="•"/>
            </a:pPr>
            <a:endParaRPr lang="en-US" sz="2200" dirty="0">
              <a:latin typeface="Calibri" panose="020F0502020204030204" pitchFamily="34" charset="0"/>
              <a:cs typeface="Calibri" panose="020F0502020204030204" pitchFamily="34" charset="0"/>
            </a:endParaRPr>
          </a:p>
          <a:p>
            <a:pPr lvl="1">
              <a:spcAft>
                <a:spcPts val="200"/>
              </a:spcAft>
            </a:pPr>
            <a:endParaRPr lang="en-US" sz="22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761C9006-7241-C64B-A273-C40E091DDD26}"/>
              </a:ext>
            </a:extLst>
          </p:cNvPr>
          <p:cNvSpPr txBox="1"/>
          <p:nvPr/>
        </p:nvSpPr>
        <p:spPr>
          <a:xfrm>
            <a:off x="6673513" y="1038782"/>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sp>
        <p:nvSpPr>
          <p:cNvPr id="7" name="Rectangle 6">
            <a:extLst>
              <a:ext uri="{FF2B5EF4-FFF2-40B4-BE49-F238E27FC236}">
                <a16:creationId xmlns:a16="http://schemas.microsoft.com/office/drawing/2014/main" id="{BC455281-3B0B-A042-AD6A-4C6F4DB4E3A3}"/>
              </a:ext>
            </a:extLst>
          </p:cNvPr>
          <p:cNvSpPr/>
          <p:nvPr/>
        </p:nvSpPr>
        <p:spPr>
          <a:xfrm>
            <a:off x="6150416" y="5721220"/>
            <a:ext cx="5076924" cy="1200329"/>
          </a:xfrm>
          <a:prstGeom prst="rect">
            <a:avLst/>
          </a:prstGeom>
        </p:spPr>
        <p:txBody>
          <a:bodyPr wrap="square">
            <a:spAutoFit/>
          </a:bodyPr>
          <a:lstStyle/>
          <a:p>
            <a:r>
              <a:rPr lang="en-US" dirty="0">
                <a:latin typeface="Calibri" panose="020F0502020204030204" pitchFamily="34" charset="0"/>
                <a:cs typeface="Calibri" panose="020F0502020204030204" pitchFamily="34" charset="0"/>
              </a:rPr>
              <a:t>Participant 4 accidentally misfired the grenade and thought that the grenade inventory was lost. They didn’t notice the cooldown indicator directly underneath their character.</a:t>
            </a:r>
          </a:p>
        </p:txBody>
      </p:sp>
      <p:sp>
        <p:nvSpPr>
          <p:cNvPr id="11" name="Google Shape;132;p20">
            <a:extLst>
              <a:ext uri="{FF2B5EF4-FFF2-40B4-BE49-F238E27FC236}">
                <a16:creationId xmlns:a16="http://schemas.microsoft.com/office/drawing/2014/main" id="{7CC6B1E3-2F68-F343-A2D4-9E049C0EF463}"/>
              </a:ext>
            </a:extLst>
          </p:cNvPr>
          <p:cNvSpPr/>
          <p:nvPr/>
        </p:nvSpPr>
        <p:spPr>
          <a:xfrm>
            <a:off x="4726442" y="1067590"/>
            <a:ext cx="1768486" cy="452263"/>
          </a:xfrm>
          <a:prstGeom prst="roundRect">
            <a:avLst>
              <a:gd name="adj" fmla="val 16667"/>
            </a:avLst>
          </a:prstGeom>
          <a:solidFill>
            <a:srgbClr val="EFDD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Medium</a:t>
            </a:r>
            <a:endParaRPr sz="2500" dirty="0">
              <a:latin typeface="Calibri" panose="020F0502020204030204" pitchFamily="34" charset="0"/>
              <a:cs typeface="Calibri" panose="020F0502020204030204" pitchFamily="34" charset="0"/>
            </a:endParaRPr>
          </a:p>
        </p:txBody>
      </p:sp>
      <p:pic>
        <p:nvPicPr>
          <p:cNvPr id="5" name="Picture 4" descr="A picture containing indoor, television, video, screen&#10;&#10;Description automatically generated">
            <a:extLst>
              <a:ext uri="{FF2B5EF4-FFF2-40B4-BE49-F238E27FC236}">
                <a16:creationId xmlns:a16="http://schemas.microsoft.com/office/drawing/2014/main" id="{F0B728B2-E86F-5045-B096-6CEE7979987A}"/>
              </a:ext>
            </a:extLst>
          </p:cNvPr>
          <p:cNvPicPr>
            <a:picLocks noChangeAspect="1"/>
          </p:cNvPicPr>
          <p:nvPr/>
        </p:nvPicPr>
        <p:blipFill>
          <a:blip r:embed="rId2"/>
          <a:stretch>
            <a:fillRect/>
          </a:stretch>
        </p:blipFill>
        <p:spPr>
          <a:xfrm>
            <a:off x="6319047" y="2833742"/>
            <a:ext cx="4739663" cy="2830228"/>
          </a:xfrm>
          <a:prstGeom prst="rect">
            <a:avLst/>
          </a:prstGeom>
        </p:spPr>
      </p:pic>
    </p:spTree>
    <p:extLst>
      <p:ext uri="{BB962C8B-B14F-4D97-AF65-F5344CB8AC3E}">
        <p14:creationId xmlns:p14="http://schemas.microsoft.com/office/powerpoint/2010/main" val="156213375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00904"/>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459004"/>
            <a:ext cx="9448800" cy="5470712"/>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did not understand the scanning indicator of the PKE meter.</a:t>
            </a:r>
          </a:p>
          <a:p>
            <a:pPr marL="0" indent="0">
              <a:buNone/>
            </a:pPr>
            <a:r>
              <a:rPr lang="en-US" sz="2200" dirty="0">
                <a:latin typeface="Calibri" panose="020F0502020204030204" pitchFamily="34" charset="0"/>
                <a:cs typeface="Calibri" panose="020F0502020204030204" pitchFamily="34" charset="0"/>
              </a:rPr>
              <a:t>3 out of 4 players didn’t know the purpose of the scanning indicator when they used the PKE meter, so thought it was pointless; however, PKE meter is crucial part of game to unlock required areas and enemies to progress.</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“Do I need to scan my surroundings to make ghosts appear?”</a:t>
            </a:r>
          </a:p>
          <a:p>
            <a:pPr marL="0" indent="0">
              <a:buNone/>
            </a:pPr>
            <a:r>
              <a:rPr lang="en-US" sz="1800" i="1" dirty="0">
                <a:latin typeface="Calibri" panose="020F0502020204030204" pitchFamily="34" charset="0"/>
                <a:cs typeface="Calibri" panose="020F0502020204030204" pitchFamily="34" charset="0"/>
              </a:rPr>
              <a:t>“And I learned the PKE meter--that was this button--it sucks. Like at the end, I didn’t bother really using it, sort infrequently </a:t>
            </a:r>
            <a:r>
              <a:rPr lang="en-US" sz="1800" i="1" dirty="0" err="1">
                <a:latin typeface="Calibri" panose="020F0502020204030204" pitchFamily="34" charset="0"/>
                <a:cs typeface="Calibri" panose="020F0502020204030204" pitchFamily="34" charset="0"/>
              </a:rPr>
              <a:t>cuz</a:t>
            </a:r>
            <a:r>
              <a:rPr lang="en-US" sz="1800" i="1" dirty="0">
                <a:latin typeface="Calibri" panose="020F0502020204030204" pitchFamily="34" charset="0"/>
                <a:cs typeface="Calibri" panose="020F0502020204030204" pitchFamily="34" charset="0"/>
              </a:rPr>
              <a:t> I know it would prompt me whenever I knew it was very important for me to be able to find it.”</a:t>
            </a:r>
          </a:p>
          <a:p>
            <a:pPr marL="0" indent="0">
              <a:buNone/>
            </a:pPr>
            <a:r>
              <a:rPr lang="en-US" sz="1800" i="1" dirty="0">
                <a:latin typeface="Calibri" panose="020F0502020204030204" pitchFamily="34" charset="0"/>
                <a:cs typeface="Calibri" panose="020F0502020204030204" pitchFamily="34" charset="0"/>
              </a:rPr>
              <a:t>“I guess I’ll just scan everything since I don’t know what to do… Does it mean I need to investigate something nearby?”</a:t>
            </a:r>
          </a:p>
          <a:p>
            <a:pPr marL="0" indent="0">
              <a:buNone/>
            </a:pPr>
            <a:r>
              <a:rPr lang="en-US" sz="1800" i="1" dirty="0">
                <a:latin typeface="Calibri" panose="020F0502020204030204" pitchFamily="34" charset="0"/>
                <a:cs typeface="Calibri" panose="020F0502020204030204" pitchFamily="34" charset="0"/>
              </a:rPr>
              <a:t>“Why even scan if I’m going to get points from everything [attacking enemies] anyway?”</a:t>
            </a:r>
          </a:p>
          <a:p>
            <a:pPr marL="0" indent="0">
              <a:buNone/>
            </a:pPr>
            <a:r>
              <a:rPr lang="en-US" sz="1800" i="1" dirty="0">
                <a:latin typeface="Calibri" panose="020F0502020204030204" pitchFamily="34" charset="0"/>
                <a:cs typeface="Calibri" panose="020F0502020204030204" pitchFamily="34" charset="0"/>
              </a:rPr>
              <a:t>“When you scan you can get those runes, sometimes points will pop out. I noticed that in the cemetery, there were gargoyles that had a red mist spiraling around them and if you scan them, not always but sometimes, a bunch of those </a:t>
            </a:r>
            <a:r>
              <a:rPr lang="en-US" sz="1800" i="1" dirty="0" err="1">
                <a:latin typeface="Calibri" panose="020F0502020204030204" pitchFamily="34" charset="0"/>
                <a:cs typeface="Calibri" panose="020F0502020204030204" pitchFamily="34" charset="0"/>
              </a:rPr>
              <a:t>ecto</a:t>
            </a:r>
            <a:r>
              <a:rPr lang="en-US" sz="1800" i="1" dirty="0">
                <a:latin typeface="Calibri" panose="020F0502020204030204" pitchFamily="34" charset="0"/>
                <a:cs typeface="Calibri" panose="020F0502020204030204" pitchFamily="34" charset="0"/>
              </a:rPr>
              <a:t> or whatever it’s called will fly out and I’d collect it.”</a:t>
            </a:r>
          </a:p>
        </p:txBody>
      </p:sp>
      <p:sp>
        <p:nvSpPr>
          <p:cNvPr id="5" name="Google Shape;132;p20">
            <a:extLst>
              <a:ext uri="{FF2B5EF4-FFF2-40B4-BE49-F238E27FC236}">
                <a16:creationId xmlns:a16="http://schemas.microsoft.com/office/drawing/2014/main" id="{6750AC2B-D430-E049-867B-3A8A4AA3F994}"/>
              </a:ext>
            </a:extLst>
          </p:cNvPr>
          <p:cNvSpPr/>
          <p:nvPr/>
        </p:nvSpPr>
        <p:spPr>
          <a:xfrm>
            <a:off x="4744371" y="601426"/>
            <a:ext cx="1768486" cy="452263"/>
          </a:xfrm>
          <a:prstGeom prst="roundRect">
            <a:avLst>
              <a:gd name="adj" fmla="val 16667"/>
            </a:avLst>
          </a:prstGeom>
          <a:solidFill>
            <a:srgbClr val="EFDD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Medium</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528198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805702"/>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176173"/>
            <a:ext cx="9448800" cy="5470712"/>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did not understand the scanning indicator of the PKE meter.</a:t>
            </a:r>
          </a:p>
          <a:p>
            <a:pPr marL="0" indent="0">
              <a:buNone/>
            </a:pPr>
            <a:endParaRPr lang="en-US" sz="2200" dirty="0">
              <a:latin typeface="Calibri" panose="020F0502020204030204" pitchFamily="34" charset="0"/>
              <a:cs typeface="Calibri" panose="020F0502020204030204" pitchFamily="34" charset="0"/>
            </a:endParaRPr>
          </a:p>
          <a:p>
            <a:r>
              <a:rPr lang="en-US" sz="2200" dirty="0">
                <a:latin typeface="Calibri" panose="020F0502020204030204" pitchFamily="34" charset="0"/>
                <a:cs typeface="Calibri" panose="020F0502020204030204" pitchFamily="34" charset="0"/>
              </a:rPr>
              <a:t>In the tutorial level, ensure players know what the PKE meter is for and what objects it can interact with.</a:t>
            </a:r>
          </a:p>
          <a:p>
            <a:r>
              <a:rPr lang="en-US" sz="2200" dirty="0">
                <a:latin typeface="Calibri" panose="020F0502020204030204" pitchFamily="34" charset="0"/>
                <a:cs typeface="Calibri" panose="020F0502020204030204" pitchFamily="34" charset="0"/>
              </a:rPr>
              <a:t>Consider explaining what revealed runes/symbols mean when activated by the meter.</a:t>
            </a:r>
            <a:endParaRPr lang="en-US" sz="1800" dirty="0">
              <a:latin typeface="Calibri" panose="020F0502020204030204" pitchFamily="34" charset="0"/>
              <a:cs typeface="Calibri" panose="020F0502020204030204" pitchFamily="34" charset="0"/>
            </a:endParaRPr>
          </a:p>
        </p:txBody>
      </p:sp>
      <p:sp>
        <p:nvSpPr>
          <p:cNvPr id="5" name="Google Shape;132;p20">
            <a:extLst>
              <a:ext uri="{FF2B5EF4-FFF2-40B4-BE49-F238E27FC236}">
                <a16:creationId xmlns:a16="http://schemas.microsoft.com/office/drawing/2014/main" id="{6750AC2B-D430-E049-867B-3A8A4AA3F994}"/>
              </a:ext>
            </a:extLst>
          </p:cNvPr>
          <p:cNvSpPr/>
          <p:nvPr/>
        </p:nvSpPr>
        <p:spPr>
          <a:xfrm>
            <a:off x="4744371" y="906224"/>
            <a:ext cx="1768486" cy="452263"/>
          </a:xfrm>
          <a:prstGeom prst="roundRect">
            <a:avLst>
              <a:gd name="adj" fmla="val 16667"/>
            </a:avLst>
          </a:prstGeom>
          <a:solidFill>
            <a:srgbClr val="EFDD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Medium</a:t>
            </a:r>
            <a:endParaRPr sz="2500" dirty="0">
              <a:latin typeface="Calibri" panose="020F0502020204030204" pitchFamily="34" charset="0"/>
              <a:cs typeface="Calibri" panose="020F0502020204030204" pitchFamily="34" charset="0"/>
            </a:endParaRPr>
          </a:p>
        </p:txBody>
      </p:sp>
      <p:sp>
        <p:nvSpPr>
          <p:cNvPr id="6" name="TextBox 5">
            <a:extLst>
              <a:ext uri="{FF2B5EF4-FFF2-40B4-BE49-F238E27FC236}">
                <a16:creationId xmlns:a16="http://schemas.microsoft.com/office/drawing/2014/main" id="{381FD5A9-98CF-9B42-B2D1-02600F4A5EED}"/>
              </a:ext>
            </a:extLst>
          </p:cNvPr>
          <p:cNvSpPr txBox="1"/>
          <p:nvPr/>
        </p:nvSpPr>
        <p:spPr>
          <a:xfrm>
            <a:off x="6673513" y="859487"/>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spTree>
    <p:extLst>
      <p:ext uri="{BB962C8B-B14F-4D97-AF65-F5344CB8AC3E}">
        <p14:creationId xmlns:p14="http://schemas.microsoft.com/office/powerpoint/2010/main" val="12582006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00904"/>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459004"/>
            <a:ext cx="9448800" cy="5470712"/>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did not understand the team dynamics, such as assists and reviving.</a:t>
            </a:r>
          </a:p>
          <a:p>
            <a:pPr marL="0" indent="0">
              <a:buNone/>
            </a:pPr>
            <a:r>
              <a:rPr lang="en-US" sz="2200" dirty="0">
                <a:latin typeface="Calibri" panose="020F0502020204030204" pitchFamily="34" charset="0"/>
                <a:cs typeface="Calibri" panose="020F0502020204030204" pitchFamily="34" charset="0"/>
              </a:rPr>
              <a:t>All players just made guesses as to what team dynamics meant, but expressed that they wanted to explicitly know in order to maximize their earned points.</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(after seeing “Team Assist - Slimed!” on screen) “Okay, so we can combo with each other? I wish I could control the AI so that we can combo.”</a:t>
            </a:r>
          </a:p>
          <a:p>
            <a:pPr marL="0" indent="0">
              <a:buNone/>
            </a:pPr>
            <a:r>
              <a:rPr lang="en-US" sz="1800" i="1" dirty="0">
                <a:latin typeface="Calibri" panose="020F0502020204030204" pitchFamily="34" charset="0"/>
                <a:cs typeface="Calibri" panose="020F0502020204030204" pitchFamily="34" charset="0"/>
              </a:rPr>
              <a:t>“And what’s this ‘Banished!’ thing? Are those combos?”</a:t>
            </a:r>
          </a:p>
          <a:p>
            <a:pPr marL="0" indent="0">
              <a:buNone/>
            </a:pPr>
            <a:r>
              <a:rPr lang="en-US" sz="1800" i="1" dirty="0">
                <a:latin typeface="Calibri" panose="020F0502020204030204" pitchFamily="34" charset="0"/>
                <a:cs typeface="Calibri" panose="020F0502020204030204" pitchFamily="34" charset="0"/>
              </a:rPr>
              <a:t>(after seeing “Team Assist - Banished!” on screen) “I got a team assist? What does that mean?”</a:t>
            </a:r>
          </a:p>
        </p:txBody>
      </p:sp>
      <p:sp>
        <p:nvSpPr>
          <p:cNvPr id="6" name="Google Shape;133;p20">
            <a:extLst>
              <a:ext uri="{FF2B5EF4-FFF2-40B4-BE49-F238E27FC236}">
                <a16:creationId xmlns:a16="http://schemas.microsoft.com/office/drawing/2014/main" id="{D28C8AE0-7128-AA4B-A286-19E6A25DA535}"/>
              </a:ext>
            </a:extLst>
          </p:cNvPr>
          <p:cNvSpPr/>
          <p:nvPr/>
        </p:nvSpPr>
        <p:spPr>
          <a:xfrm>
            <a:off x="4775019" y="563549"/>
            <a:ext cx="1768486" cy="452263"/>
          </a:xfrm>
          <a:prstGeom prst="roundRect">
            <a:avLst>
              <a:gd name="adj" fmla="val 16667"/>
            </a:avLst>
          </a:prstGeom>
          <a:solidFill>
            <a:srgbClr val="FFFF9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Low</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606494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228168" y="967073"/>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228168" y="1916539"/>
            <a:ext cx="9735664"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did not understand the team dynamics, such as assists and reviving.</a:t>
            </a:r>
          </a:p>
        </p:txBody>
      </p:sp>
      <p:sp>
        <p:nvSpPr>
          <p:cNvPr id="9" name="Rectangle 8">
            <a:extLst>
              <a:ext uri="{FF2B5EF4-FFF2-40B4-BE49-F238E27FC236}">
                <a16:creationId xmlns:a16="http://schemas.microsoft.com/office/drawing/2014/main" id="{8E8B318F-05D4-B241-90E2-1ADCE42A030D}"/>
              </a:ext>
            </a:extLst>
          </p:cNvPr>
          <p:cNvSpPr/>
          <p:nvPr/>
        </p:nvSpPr>
        <p:spPr>
          <a:xfrm>
            <a:off x="1093699" y="2833742"/>
            <a:ext cx="5002302" cy="2539157"/>
          </a:xfrm>
          <a:prstGeom prst="rect">
            <a:avLst/>
          </a:prstGeom>
        </p:spPr>
        <p:txBody>
          <a:bodyPr wrap="square">
            <a:spAutoFit/>
          </a:bodyPr>
          <a:lstStyle/>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In tutorial level, consider having the player perform a revive and/or assist before moving to the next area of the level.</a:t>
            </a:r>
          </a:p>
          <a:p>
            <a:pPr>
              <a:spcAft>
                <a:spcPts val="200"/>
              </a:spcAft>
            </a:pPr>
            <a:endParaRPr lang="en-US" sz="2200" dirty="0">
              <a:latin typeface="Calibri" panose="020F0502020204030204" pitchFamily="34" charset="0"/>
              <a:cs typeface="Calibri" panose="020F0502020204030204" pitchFamily="34" charset="0"/>
            </a:endParaRPr>
          </a:p>
          <a:p>
            <a:pPr marL="800100" lvl="1" indent="-342900">
              <a:spcAft>
                <a:spcPts val="200"/>
              </a:spcAft>
              <a:buFont typeface="Arial" panose="020B0604020202020204" pitchFamily="34" charset="0"/>
              <a:buChar char="•"/>
            </a:pPr>
            <a:endParaRPr lang="en-US" sz="2200" dirty="0">
              <a:latin typeface="Calibri" panose="020F0502020204030204" pitchFamily="34" charset="0"/>
              <a:cs typeface="Calibri" panose="020F0502020204030204" pitchFamily="34" charset="0"/>
            </a:endParaRPr>
          </a:p>
          <a:p>
            <a:pPr lvl="1">
              <a:spcAft>
                <a:spcPts val="200"/>
              </a:spcAft>
            </a:pPr>
            <a:endParaRPr lang="en-US" sz="2200" dirty="0">
              <a:latin typeface="Calibri" panose="020F0502020204030204" pitchFamily="34" charset="0"/>
              <a:cs typeface="Calibri" panose="020F0502020204030204" pitchFamily="34" charset="0"/>
            </a:endParaRPr>
          </a:p>
        </p:txBody>
      </p:sp>
      <p:sp>
        <p:nvSpPr>
          <p:cNvPr id="10" name="TextBox 9">
            <a:extLst>
              <a:ext uri="{FF2B5EF4-FFF2-40B4-BE49-F238E27FC236}">
                <a16:creationId xmlns:a16="http://schemas.microsoft.com/office/drawing/2014/main" id="{761C9006-7241-C64B-A273-C40E091DDD26}"/>
              </a:ext>
            </a:extLst>
          </p:cNvPr>
          <p:cNvSpPr txBox="1"/>
          <p:nvPr/>
        </p:nvSpPr>
        <p:spPr>
          <a:xfrm>
            <a:off x="6673513" y="1038782"/>
            <a:ext cx="2619563" cy="477054"/>
          </a:xfrm>
          <a:prstGeom prst="rect">
            <a:avLst/>
          </a:prstGeom>
          <a:noFill/>
        </p:spPr>
        <p:txBody>
          <a:bodyPr wrap="none" rtlCol="0">
            <a:spAutoFit/>
          </a:bodyPr>
          <a:lstStyle/>
          <a:p>
            <a:r>
              <a:rPr lang="en-US" sz="2500" dirty="0">
                <a:latin typeface="Calibri" panose="020F0502020204030204" pitchFamily="34" charset="0"/>
                <a:cs typeface="Calibri" panose="020F0502020204030204" pitchFamily="34" charset="0"/>
              </a:rPr>
              <a:t>Recommendations</a:t>
            </a:r>
          </a:p>
        </p:txBody>
      </p:sp>
      <p:sp>
        <p:nvSpPr>
          <p:cNvPr id="7" name="Rectangle 6">
            <a:extLst>
              <a:ext uri="{FF2B5EF4-FFF2-40B4-BE49-F238E27FC236}">
                <a16:creationId xmlns:a16="http://schemas.microsoft.com/office/drawing/2014/main" id="{BC455281-3B0B-A042-AD6A-4C6F4DB4E3A3}"/>
              </a:ext>
            </a:extLst>
          </p:cNvPr>
          <p:cNvSpPr/>
          <p:nvPr/>
        </p:nvSpPr>
        <p:spPr>
          <a:xfrm>
            <a:off x="6150416" y="5721220"/>
            <a:ext cx="5076924" cy="646331"/>
          </a:xfrm>
          <a:prstGeom prst="rect">
            <a:avLst/>
          </a:prstGeom>
        </p:spPr>
        <p:txBody>
          <a:bodyPr wrap="square">
            <a:spAutoFit/>
          </a:bodyPr>
          <a:lstStyle/>
          <a:p>
            <a:r>
              <a:rPr lang="en-US" dirty="0">
                <a:latin typeface="Calibri" panose="020F0502020204030204" pitchFamily="34" charset="0"/>
                <a:cs typeface="Calibri" panose="020F0502020204030204" pitchFamily="34" charset="0"/>
              </a:rPr>
              <a:t>Participant 3 received the “Team Assist!” pop-up but did not know how they achieved that feat.</a:t>
            </a:r>
          </a:p>
        </p:txBody>
      </p:sp>
      <p:sp>
        <p:nvSpPr>
          <p:cNvPr id="12" name="Google Shape;133;p20">
            <a:extLst>
              <a:ext uri="{FF2B5EF4-FFF2-40B4-BE49-F238E27FC236}">
                <a16:creationId xmlns:a16="http://schemas.microsoft.com/office/drawing/2014/main" id="{CA9CB5C9-38A1-FF4A-8B08-A70BC9329474}"/>
              </a:ext>
            </a:extLst>
          </p:cNvPr>
          <p:cNvSpPr/>
          <p:nvPr/>
        </p:nvSpPr>
        <p:spPr>
          <a:xfrm>
            <a:off x="4775019" y="1047642"/>
            <a:ext cx="1768486" cy="452263"/>
          </a:xfrm>
          <a:prstGeom prst="roundRect">
            <a:avLst>
              <a:gd name="adj" fmla="val 16667"/>
            </a:avLst>
          </a:prstGeom>
          <a:solidFill>
            <a:srgbClr val="FFFF9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Low</a:t>
            </a:r>
            <a:endParaRPr sz="2500" dirty="0">
              <a:latin typeface="Calibri" panose="020F0502020204030204" pitchFamily="34" charset="0"/>
              <a:cs typeface="Calibri" panose="020F0502020204030204" pitchFamily="34" charset="0"/>
            </a:endParaRPr>
          </a:p>
        </p:txBody>
      </p:sp>
      <p:pic>
        <p:nvPicPr>
          <p:cNvPr id="6" name="Picture 5" descr="A picture containing indoor, video, monitor, game&#10;&#10;Description automatically generated">
            <a:extLst>
              <a:ext uri="{FF2B5EF4-FFF2-40B4-BE49-F238E27FC236}">
                <a16:creationId xmlns:a16="http://schemas.microsoft.com/office/drawing/2014/main" id="{E1342ED4-8389-7A46-B564-2719852E7581}"/>
              </a:ext>
            </a:extLst>
          </p:cNvPr>
          <p:cNvPicPr>
            <a:picLocks noChangeAspect="1"/>
          </p:cNvPicPr>
          <p:nvPr/>
        </p:nvPicPr>
        <p:blipFill>
          <a:blip r:embed="rId2"/>
          <a:stretch>
            <a:fillRect/>
          </a:stretch>
        </p:blipFill>
        <p:spPr>
          <a:xfrm>
            <a:off x="6203609" y="2596398"/>
            <a:ext cx="5006395" cy="3012044"/>
          </a:xfrm>
          <a:prstGeom prst="rect">
            <a:avLst/>
          </a:prstGeom>
        </p:spPr>
      </p:pic>
    </p:spTree>
    <p:extLst>
      <p:ext uri="{BB962C8B-B14F-4D97-AF65-F5344CB8AC3E}">
        <p14:creationId xmlns:p14="http://schemas.microsoft.com/office/powerpoint/2010/main" val="4271297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4360"/>
            <a:ext cx="9601200" cy="1485900"/>
          </a:xfrm>
        </p:spPr>
        <p:txBody>
          <a:bodyPr/>
          <a:lstStyle/>
          <a:p>
            <a:r>
              <a:rPr lang="en-GB" dirty="0">
                <a:latin typeface="Calibri" panose="020F0502020204030204" pitchFamily="34" charset="0"/>
                <a:cs typeface="Calibri" panose="020F0502020204030204" pitchFamily="34" charset="0"/>
              </a:rPr>
              <a:t>Executive Summary</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506047"/>
            <a:ext cx="9601200" cy="3581400"/>
          </a:xfrm>
        </p:spPr>
        <p:txBody>
          <a:bodyPr>
            <a:noAutofit/>
          </a:bodyPr>
          <a:lstStyle/>
          <a:p>
            <a:pPr marL="0" lvl="0" indent="0">
              <a:buNone/>
            </a:pPr>
            <a:r>
              <a:rPr lang="en-GB" i="1" dirty="0">
                <a:latin typeface="Calibri" panose="020F0502020204030204" pitchFamily="34" charset="0"/>
                <a:cs typeface="Calibri" panose="020F0502020204030204" pitchFamily="34" charset="0"/>
              </a:rPr>
              <a:t>Ghostbusters (2016) </a:t>
            </a:r>
            <a:r>
              <a:rPr lang="en-GB" dirty="0">
                <a:latin typeface="Calibri" panose="020F0502020204030204" pitchFamily="34" charset="0"/>
                <a:cs typeface="Calibri" panose="020F0502020204030204" pitchFamily="34" charset="0"/>
              </a:rPr>
              <a:t>is a twin-stick action shooter video game. We examined the game on the Xbox One platform through </a:t>
            </a:r>
            <a:r>
              <a:rPr lang="en-GB" b="1" dirty="0">
                <a:latin typeface="Calibri" panose="020F0502020204030204" pitchFamily="34" charset="0"/>
                <a:cs typeface="Calibri" panose="020F0502020204030204" pitchFamily="34" charset="0"/>
              </a:rPr>
              <a:t>four stages.</a:t>
            </a:r>
            <a:endParaRPr lang="en-GB" dirty="0">
              <a:latin typeface="Calibri" panose="020F0502020204030204" pitchFamily="34" charset="0"/>
              <a:cs typeface="Calibri" panose="020F0502020204030204" pitchFamily="34" charset="0"/>
            </a:endParaRPr>
          </a:p>
          <a:p>
            <a:pPr marL="0" lvl="0" indent="0">
              <a:buNone/>
            </a:pPr>
            <a:r>
              <a:rPr lang="en-GB" b="1" dirty="0">
                <a:latin typeface="Calibri" panose="020F0502020204030204" pitchFamily="34" charset="0"/>
                <a:cs typeface="Calibri" panose="020F0502020204030204" pitchFamily="34" charset="0"/>
              </a:rPr>
              <a:t>Competitive Review</a:t>
            </a:r>
          </a:p>
          <a:p>
            <a:pPr marL="0" lvl="0" indent="0">
              <a:buNone/>
            </a:pPr>
            <a:r>
              <a:rPr lang="en-GB" dirty="0">
                <a:latin typeface="Calibri" panose="020F0502020204030204" pitchFamily="34" charset="0"/>
                <a:cs typeface="Calibri" panose="020F0502020204030204" pitchFamily="34" charset="0"/>
              </a:rPr>
              <a:t>Tier 1  competitors were other Ghostbusters-themed games.</a:t>
            </a:r>
          </a:p>
          <a:p>
            <a:pPr marL="0" lvl="0" indent="0">
              <a:buNone/>
            </a:pPr>
            <a:r>
              <a:rPr lang="en-GB" dirty="0">
                <a:latin typeface="Calibri" panose="020F0502020204030204" pitchFamily="34" charset="0"/>
                <a:cs typeface="Calibri" panose="020F0502020204030204" pitchFamily="34" charset="0"/>
              </a:rPr>
              <a:t>Tier 2 were other movie-based third-person action shooters. </a:t>
            </a:r>
          </a:p>
          <a:p>
            <a:pPr marL="0" lvl="0" indent="0">
              <a:buNone/>
            </a:pPr>
            <a:r>
              <a:rPr lang="en-GB" dirty="0">
                <a:latin typeface="Calibri" panose="020F0502020204030204" pitchFamily="34" charset="0"/>
                <a:cs typeface="Calibri" panose="020F0502020204030204" pitchFamily="34" charset="0"/>
              </a:rPr>
              <a:t>Tier 3 were other purely top-down isometric third-person action shooters. </a:t>
            </a:r>
          </a:p>
          <a:p>
            <a:pPr marL="0" lvl="0" indent="0">
              <a:buNone/>
            </a:pPr>
            <a:r>
              <a:rPr lang="en-GB" dirty="0">
                <a:latin typeface="Calibri" panose="020F0502020204030204" pitchFamily="34" charset="0"/>
                <a:cs typeface="Calibri" panose="020F0502020204030204" pitchFamily="34" charset="0"/>
              </a:rPr>
              <a:t>We found that </a:t>
            </a:r>
            <a:r>
              <a:rPr lang="en-GB" i="1" dirty="0">
                <a:latin typeface="Calibri" panose="020F0502020204030204" pitchFamily="34" charset="0"/>
                <a:cs typeface="Calibri" panose="020F0502020204030204" pitchFamily="34" charset="0"/>
              </a:rPr>
              <a:t>Ghostbusters (2016) </a:t>
            </a:r>
            <a:r>
              <a:rPr lang="en-GB" dirty="0">
                <a:latin typeface="Calibri" panose="020F0502020204030204" pitchFamily="34" charset="0"/>
                <a:cs typeface="Calibri" panose="020F0502020204030204" pitchFamily="34" charset="0"/>
              </a:rPr>
              <a:t>was unique in being the only movie-based top-down isometric third-person action shooter, apart from </a:t>
            </a:r>
            <a:r>
              <a:rPr lang="en-GB" i="1" dirty="0">
                <a:latin typeface="Calibri" panose="020F0502020204030204" pitchFamily="34" charset="0"/>
                <a:cs typeface="Calibri" panose="020F0502020204030204" pitchFamily="34" charset="0"/>
              </a:rPr>
              <a:t>Reservoir Dogs: Bloody Days (2017).</a:t>
            </a:r>
          </a:p>
          <a:p>
            <a:pPr marL="0" lvl="0" indent="0">
              <a:buNone/>
            </a:pPr>
            <a:r>
              <a:rPr lang="en-GB" b="1" dirty="0">
                <a:latin typeface="Calibri" panose="020F0502020204030204" pitchFamily="34" charset="0"/>
                <a:cs typeface="Calibri" panose="020F0502020204030204" pitchFamily="34" charset="0"/>
              </a:rPr>
              <a:t>Heuristic Review</a:t>
            </a:r>
          </a:p>
          <a:p>
            <a:pPr marL="0" lvl="0" indent="0">
              <a:buNone/>
            </a:pPr>
            <a:r>
              <a:rPr lang="en-GB" dirty="0">
                <a:latin typeface="Calibri" panose="020F0502020204030204" pitchFamily="34" charset="0"/>
                <a:cs typeface="Calibri" panose="020F0502020204030204" pitchFamily="34" charset="0"/>
              </a:rPr>
              <a:t>We used </a:t>
            </a:r>
            <a:r>
              <a:rPr lang="en-GB" dirty="0" err="1">
                <a:latin typeface="Calibri" panose="020F0502020204030204" pitchFamily="34" charset="0"/>
                <a:cs typeface="Calibri" panose="020F0502020204030204" pitchFamily="34" charset="0"/>
              </a:rPr>
              <a:t>Sauli</a:t>
            </a:r>
            <a:r>
              <a:rPr lang="en-GB" dirty="0">
                <a:latin typeface="Calibri" panose="020F0502020204030204" pitchFamily="34" charset="0"/>
                <a:cs typeface="Calibri" panose="020F0502020204030204" pitchFamily="34" charset="0"/>
              </a:rPr>
              <a:t> </a:t>
            </a:r>
            <a:r>
              <a:rPr lang="en-GB" dirty="0" err="1">
                <a:latin typeface="Calibri" panose="020F0502020204030204" pitchFamily="34" charset="0"/>
                <a:cs typeface="Calibri" panose="020F0502020204030204" pitchFamily="34" charset="0"/>
              </a:rPr>
              <a:t>Laitinen’s</a:t>
            </a:r>
            <a:r>
              <a:rPr lang="en-GB" dirty="0">
                <a:latin typeface="Calibri" panose="020F0502020204030204" pitchFamily="34" charset="0"/>
                <a:cs typeface="Calibri" panose="020F0502020204030204" pitchFamily="34" charset="0"/>
              </a:rPr>
              <a:t> game heuristics (2008) based on Jakob Nielsen’s heuristics. We found that most of the usability and gameplay heuristics were violated in the game, as the underlying critical issue was that the game’s main goals and objectives were unclear. Lack of appropriate feedback and help to the player can cause confusion as to how mechanics/controls relate to the scoring system. </a:t>
            </a:r>
          </a:p>
          <a:p>
            <a:pPr marL="0" lvl="0" indent="0">
              <a:buNone/>
            </a:pPr>
            <a:r>
              <a:rPr lang="en-GB" dirty="0">
                <a:latin typeface="Calibri" panose="020F0502020204030204" pitchFamily="34" charset="0"/>
                <a:cs typeface="Calibri" panose="020F0502020204030204" pitchFamily="34" charset="0"/>
              </a:rPr>
              <a:t> </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400669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172846"/>
            <a:ext cx="9601200" cy="1485900"/>
          </a:xfrm>
        </p:spPr>
        <p:txBody>
          <a:bodyPr/>
          <a:lstStyle/>
          <a:p>
            <a:r>
              <a:rPr lang="en-GB" dirty="0">
                <a:latin typeface="Calibri" panose="020F0502020204030204" pitchFamily="34" charset="0"/>
                <a:cs typeface="Calibri" panose="020F0502020204030204" pitchFamily="34" charset="0"/>
              </a:rPr>
              <a:t>Playtest</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060164"/>
            <a:ext cx="9601200" cy="3581400"/>
          </a:xfrm>
        </p:spPr>
        <p:txBody>
          <a:bodyPr>
            <a:noAutofit/>
          </a:bodyPr>
          <a:lstStyle/>
          <a:p>
            <a:pPr marL="0" indent="0">
              <a:buNone/>
            </a:pPr>
            <a:r>
              <a:rPr lang="en-US" sz="2200" b="1" dirty="0">
                <a:latin typeface="Calibri" panose="020F0502020204030204" pitchFamily="34" charset="0"/>
                <a:cs typeface="Calibri" panose="020F0502020204030204" pitchFamily="34" charset="0"/>
              </a:rPr>
              <a:t>Main Research Goals</a:t>
            </a:r>
          </a:p>
          <a:p>
            <a:pPr>
              <a:spcBef>
                <a:spcPts val="0"/>
              </a:spcBef>
              <a:spcAft>
                <a:spcPts val="0"/>
              </a:spcAft>
            </a:pPr>
            <a:r>
              <a:rPr lang="en-US" sz="2200" dirty="0">
                <a:latin typeface="Calibri" panose="020F0502020204030204" pitchFamily="34" charset="0"/>
                <a:cs typeface="Calibri" panose="020F0502020204030204" pitchFamily="34" charset="0"/>
              </a:rPr>
              <a:t>Assess playability of </a:t>
            </a:r>
            <a:r>
              <a:rPr lang="en-US" sz="2200" i="1" dirty="0">
                <a:latin typeface="Calibri" panose="020F0502020204030204" pitchFamily="34" charset="0"/>
                <a:cs typeface="Calibri" panose="020F0502020204030204" pitchFamily="34" charset="0"/>
              </a:rPr>
              <a:t>Ghostbusters (2016)</a:t>
            </a:r>
            <a:endParaRPr lang="en-US" sz="2200" dirty="0">
              <a:latin typeface="Calibri" panose="020F0502020204030204" pitchFamily="34" charset="0"/>
              <a:cs typeface="Calibri" panose="020F0502020204030204" pitchFamily="34" charset="0"/>
            </a:endParaRPr>
          </a:p>
          <a:p>
            <a:pPr>
              <a:spcBef>
                <a:spcPts val="0"/>
              </a:spcBef>
              <a:spcAft>
                <a:spcPts val="0"/>
              </a:spcAft>
            </a:pPr>
            <a:r>
              <a:rPr lang="en-US" sz="2200" dirty="0">
                <a:latin typeface="Calibri" panose="020F0502020204030204" pitchFamily="34" charset="0"/>
                <a:cs typeface="Calibri" panose="020F0502020204030204" pitchFamily="34" charset="0"/>
              </a:rPr>
              <a:t>Identify player experience concerns in the following game activities:</a:t>
            </a:r>
          </a:p>
          <a:p>
            <a:pPr lvl="1">
              <a:spcBef>
                <a:spcPts val="0"/>
              </a:spcBef>
              <a:spcAft>
                <a:spcPts val="0"/>
              </a:spcAft>
            </a:pPr>
            <a:r>
              <a:rPr lang="en-US" sz="2200" b="1" i="0" dirty="0">
                <a:latin typeface="Calibri" panose="020F0502020204030204" pitchFamily="34" charset="0"/>
                <a:cs typeface="Calibri" panose="020F0502020204030204" pitchFamily="34" charset="0"/>
              </a:rPr>
              <a:t>Complete the tutorial level (“Gertrude’s Revenge” in “Aldridge Manor Level”)</a:t>
            </a:r>
          </a:p>
          <a:p>
            <a:pPr lvl="1">
              <a:spcBef>
                <a:spcPts val="0"/>
              </a:spcBef>
              <a:spcAft>
                <a:spcPts val="0"/>
              </a:spcAft>
            </a:pPr>
            <a:r>
              <a:rPr lang="en-US" sz="2200" b="1" i="0" dirty="0">
                <a:latin typeface="Calibri" panose="020F0502020204030204" pitchFamily="34" charset="0"/>
                <a:cs typeface="Calibri" panose="020F0502020204030204" pitchFamily="34" charset="0"/>
              </a:rPr>
              <a:t>Complete first level (“Early Mourning”)</a:t>
            </a:r>
          </a:p>
          <a:p>
            <a:pPr marL="0" indent="0">
              <a:buNone/>
            </a:pPr>
            <a:r>
              <a:rPr lang="en-US" sz="2200" b="1" dirty="0">
                <a:latin typeface="Calibri" panose="020F0502020204030204" pitchFamily="34" charset="0"/>
                <a:cs typeface="Calibri" panose="020F0502020204030204" pitchFamily="34" charset="0"/>
              </a:rPr>
              <a:t>Research Questions</a:t>
            </a:r>
          </a:p>
          <a:p>
            <a:r>
              <a:rPr lang="en-US" sz="2200" dirty="0">
                <a:latin typeface="Calibri" panose="020F0502020204030204" pitchFamily="34" charset="0"/>
                <a:cs typeface="Calibri" panose="020F0502020204030204" pitchFamily="34" charset="0"/>
              </a:rPr>
              <a:t>How fun did players find the game?</a:t>
            </a:r>
          </a:p>
          <a:p>
            <a:r>
              <a:rPr lang="en-US" sz="2200" dirty="0">
                <a:latin typeface="Calibri" panose="020F0502020204030204" pitchFamily="34" charset="0"/>
                <a:cs typeface="Calibri" panose="020F0502020204030204" pitchFamily="34" charset="0"/>
              </a:rPr>
              <a:t>How difficult did players find the game?</a:t>
            </a:r>
          </a:p>
          <a:p>
            <a:r>
              <a:rPr lang="en-US" sz="2200" dirty="0">
                <a:latin typeface="Calibri" panose="020F0502020204030204" pitchFamily="34" charset="0"/>
                <a:cs typeface="Calibri" panose="020F0502020204030204" pitchFamily="34" charset="0"/>
              </a:rPr>
              <a:t>How effective was the HUD/GUI?</a:t>
            </a:r>
          </a:p>
          <a:p>
            <a:r>
              <a:rPr lang="en-US" sz="2200" dirty="0">
                <a:latin typeface="Calibri" panose="020F0502020204030204" pitchFamily="34" charset="0"/>
                <a:cs typeface="Calibri" panose="020F0502020204030204" pitchFamily="34" charset="0"/>
              </a:rPr>
              <a:t>How did players feel about the pacing of the game?</a:t>
            </a:r>
          </a:p>
          <a:p>
            <a:r>
              <a:rPr lang="en-US" sz="2200" dirty="0">
                <a:latin typeface="Calibri" panose="020F0502020204030204" pitchFamily="34" charset="0"/>
                <a:cs typeface="Calibri" panose="020F0502020204030204" pitchFamily="34" charset="0"/>
              </a:rPr>
              <a:t>How effective did players find the control scheme?</a:t>
            </a:r>
          </a:p>
          <a:p>
            <a:r>
              <a:rPr lang="en-US" sz="2200" dirty="0">
                <a:latin typeface="Calibri" panose="020F0502020204030204" pitchFamily="34" charset="0"/>
                <a:cs typeface="Calibri" panose="020F0502020204030204" pitchFamily="34" charset="0"/>
              </a:rPr>
              <a:t>How did players feel about the game’s visual and auditory aesthetics?</a:t>
            </a:r>
          </a:p>
          <a:p>
            <a:r>
              <a:rPr lang="en-US" sz="2200" dirty="0">
                <a:latin typeface="Calibri" panose="020F0502020204030204" pitchFamily="34" charset="0"/>
                <a:cs typeface="Calibri" panose="020F0502020204030204" pitchFamily="34" charset="0"/>
              </a:rPr>
              <a:t>How likely would players buy and recommend the game to others?</a:t>
            </a:r>
          </a:p>
        </p:txBody>
      </p:sp>
    </p:spTree>
    <p:extLst>
      <p:ext uri="{BB962C8B-B14F-4D97-AF65-F5344CB8AC3E}">
        <p14:creationId xmlns:p14="http://schemas.microsoft.com/office/powerpoint/2010/main" val="42077018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GB" dirty="0">
                <a:latin typeface="Calibri" panose="020F0502020204030204" pitchFamily="34" charset="0"/>
                <a:cs typeface="Calibri" panose="020F0502020204030204" pitchFamily="34" charset="0"/>
              </a:rPr>
              <a:t>Playtest</a:t>
            </a:r>
            <a:r>
              <a:rPr lang="en-US"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Participants</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043792"/>
            <a:ext cx="10287000" cy="3581400"/>
          </a:xfrm>
        </p:spPr>
        <p:txBody>
          <a:bodyPr>
            <a:noAutofit/>
          </a:bodyPr>
          <a:lstStyle/>
          <a:p>
            <a:pPr marL="0" indent="0">
              <a:buNone/>
            </a:pPr>
            <a:r>
              <a:rPr lang="en-US" dirty="0">
                <a:latin typeface="Calibri" panose="020F0502020204030204" pitchFamily="34" charset="0"/>
                <a:cs typeface="Calibri" panose="020F0502020204030204" pitchFamily="34" charset="0"/>
              </a:rPr>
              <a:t>Eleven participants who were in the age range of 20-41 years old.</a:t>
            </a:r>
          </a:p>
          <a:p>
            <a:pPr marL="0" indent="0">
              <a:buNone/>
            </a:pPr>
            <a:r>
              <a:rPr lang="en-US" dirty="0">
                <a:latin typeface="Calibri" panose="020F0502020204030204" pitchFamily="34" charset="0"/>
                <a:cs typeface="Calibri" panose="020F0502020204030204" pitchFamily="34" charset="0"/>
              </a:rPr>
              <a:t>Participants were screened for:</a:t>
            </a:r>
          </a:p>
          <a:p>
            <a:pPr>
              <a:buFont typeface="Arial" panose="020B0604020202020204" pitchFamily="34" charset="0"/>
              <a:buChar char="•"/>
            </a:pPr>
            <a:r>
              <a:rPr lang="en-US" dirty="0">
                <a:latin typeface="Calibri" panose="020F0502020204030204" pitchFamily="34" charset="0"/>
                <a:cs typeface="Calibri" panose="020F0502020204030204" pitchFamily="34" charset="0"/>
              </a:rPr>
              <a:t>They are at least 18 years old.</a:t>
            </a:r>
          </a:p>
          <a:p>
            <a:pPr>
              <a:buFont typeface="Arial" panose="020B0604020202020204" pitchFamily="34" charset="0"/>
              <a:buChar char="•"/>
            </a:pPr>
            <a:r>
              <a:rPr lang="en-US" dirty="0">
                <a:latin typeface="Calibri" panose="020F0502020204030204" pitchFamily="34" charset="0"/>
                <a:cs typeface="Calibri" panose="020F0502020204030204" pitchFamily="34" charset="0"/>
              </a:rPr>
              <a:t>They have played on Xbox before (this was the available console for testing).</a:t>
            </a:r>
          </a:p>
          <a:p>
            <a:pPr marL="0" indent="0">
              <a:buNone/>
            </a:pPr>
            <a:r>
              <a:rPr lang="en-US" dirty="0">
                <a:latin typeface="Calibri" panose="020F0502020204030204" pitchFamily="34" charset="0"/>
                <a:cs typeface="Calibri" panose="020F0502020204030204" pitchFamily="34" charset="0"/>
              </a:rPr>
              <a:t>Participants rated their action shooter skills an average of 3.27 out of 5.</a:t>
            </a:r>
          </a:p>
          <a:p>
            <a:pPr marL="0" indent="0">
              <a:buNone/>
            </a:pPr>
            <a:r>
              <a:rPr lang="en-US" dirty="0">
                <a:latin typeface="Calibri" panose="020F0502020204030204" pitchFamily="34" charset="0"/>
                <a:cs typeface="Calibri" panose="020F0502020204030204" pitchFamily="34" charset="0"/>
              </a:rPr>
              <a:t>Participants rated their competitiveness an average of 3.67 out of 5.</a:t>
            </a:r>
          </a:p>
          <a:p>
            <a:pPr marL="0" indent="0">
              <a:buNone/>
            </a:pPr>
            <a:r>
              <a:rPr lang="en-US" dirty="0">
                <a:latin typeface="Calibri" panose="020F0502020204030204" pitchFamily="34" charset="0"/>
                <a:cs typeface="Calibri" panose="020F0502020204030204" pitchFamily="34" charset="0"/>
              </a:rPr>
              <a:t>Commonly played games genres were RPGs and shooters (FPS).</a:t>
            </a:r>
          </a:p>
          <a:p>
            <a:pPr marL="0" indent="0">
              <a:lnSpc>
                <a:spcPct val="100000"/>
              </a:lnSpc>
              <a:spcBef>
                <a:spcPts val="0"/>
              </a:spcBef>
              <a:buNone/>
            </a:pP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44286689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GB" dirty="0">
                <a:latin typeface="Calibri" panose="020F0502020204030204" pitchFamily="34" charset="0"/>
                <a:cs typeface="Calibri" panose="020F0502020204030204" pitchFamily="34" charset="0"/>
              </a:rPr>
              <a:t>Playtest</a:t>
            </a:r>
            <a:r>
              <a:rPr lang="en-US"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Controls Satisfaction</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043792"/>
            <a:ext cx="1028700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Method: </a:t>
            </a:r>
            <a:r>
              <a:rPr lang="en-US" sz="2500" dirty="0">
                <a:latin typeface="Calibri" panose="020F0502020204030204" pitchFamily="34" charset="0"/>
                <a:cs typeface="Calibri" panose="020F0502020204030204" pitchFamily="34" charset="0"/>
              </a:rPr>
              <a:t>Mann—Whitney U test</a:t>
            </a:r>
          </a:p>
          <a:p>
            <a:pPr marL="0" indent="0">
              <a:buNone/>
            </a:pPr>
            <a:r>
              <a:rPr lang="en-US" sz="2500" b="1" dirty="0">
                <a:latin typeface="Calibri" panose="020F0502020204030204" pitchFamily="34" charset="0"/>
                <a:cs typeface="Calibri" panose="020F0502020204030204" pitchFamily="34" charset="0"/>
              </a:rPr>
              <a:t>Variable: </a:t>
            </a:r>
            <a:r>
              <a:rPr lang="en-US" sz="2500" dirty="0">
                <a:latin typeface="Calibri" panose="020F0502020204030204" pitchFamily="34" charset="0"/>
                <a:cs typeface="Calibri" panose="020F0502020204030204" pitchFamily="34" charset="0"/>
              </a:rPr>
              <a:t>Controls satisfaction (from mid-test and post-test)</a:t>
            </a:r>
            <a:endParaRPr lang="en-US" sz="2500" b="1" dirty="0">
              <a:latin typeface="Calibri" panose="020F0502020204030204" pitchFamily="34" charset="0"/>
              <a:cs typeface="Calibri" panose="020F0502020204030204" pitchFamily="34" charset="0"/>
            </a:endParaRPr>
          </a:p>
          <a:p>
            <a:pPr marL="0" indent="0">
              <a:buNone/>
            </a:pPr>
            <a:r>
              <a:rPr lang="en-US" sz="2500" b="1" dirty="0">
                <a:latin typeface="Calibri" panose="020F0502020204030204" pitchFamily="34" charset="0"/>
                <a:cs typeface="Calibri" panose="020F0502020204030204" pitchFamily="34" charset="0"/>
              </a:rPr>
              <a:t>Groups: </a:t>
            </a:r>
            <a:r>
              <a:rPr lang="en-US" sz="2500" dirty="0">
                <a:latin typeface="Calibri" panose="020F0502020204030204" pitchFamily="34" charset="0"/>
                <a:cs typeface="Calibri" panose="020F0502020204030204" pitchFamily="34" charset="0"/>
              </a:rPr>
              <a:t>(1) Beginner action shooter players</a:t>
            </a:r>
          </a:p>
          <a:p>
            <a:pPr marL="0" indent="0">
              <a:buNone/>
            </a:pPr>
            <a:r>
              <a:rPr lang="en-US" sz="2500" b="1" dirty="0">
                <a:latin typeface="Calibri" panose="020F0502020204030204" pitchFamily="34" charset="0"/>
                <a:cs typeface="Calibri" panose="020F0502020204030204" pitchFamily="34" charset="0"/>
              </a:rPr>
              <a:t>               </a:t>
            </a:r>
            <a:r>
              <a:rPr lang="en-US" sz="2500" dirty="0">
                <a:latin typeface="Calibri" panose="020F0502020204030204" pitchFamily="34" charset="0"/>
                <a:cs typeface="Calibri" panose="020F0502020204030204" pitchFamily="34" charset="0"/>
              </a:rPr>
              <a:t>(2) Advanced action shooter players</a:t>
            </a:r>
          </a:p>
          <a:p>
            <a:pPr marL="0" indent="0">
              <a:buNone/>
            </a:pPr>
            <a:r>
              <a:rPr lang="en-US" sz="2500" b="1" dirty="0">
                <a:latin typeface="Calibri" panose="020F0502020204030204" pitchFamily="34" charset="0"/>
                <a:cs typeface="Calibri" panose="020F0502020204030204" pitchFamily="34" charset="0"/>
              </a:rPr>
              <a:t>Results: </a:t>
            </a:r>
            <a:r>
              <a:rPr lang="en-US" sz="2500" dirty="0">
                <a:latin typeface="Calibri" panose="020F0502020204030204" pitchFamily="34" charset="0"/>
                <a:cs typeface="Calibri" panose="020F0502020204030204" pitchFamily="34" charset="0"/>
              </a:rPr>
              <a:t>No significant difference found between the groups.</a:t>
            </a:r>
          </a:p>
          <a:p>
            <a:pPr marL="0" indent="0">
              <a:buNone/>
            </a:pPr>
            <a:endParaRPr lang="en-US" sz="2500" b="1" dirty="0">
              <a:latin typeface="Calibri" panose="020F0502020204030204" pitchFamily="34" charset="0"/>
              <a:cs typeface="Calibri" panose="020F0502020204030204" pitchFamily="34" charset="0"/>
            </a:endParaRPr>
          </a:p>
          <a:p>
            <a:pPr marL="0" indent="0">
              <a:buNone/>
            </a:pPr>
            <a:r>
              <a:rPr lang="en-US" sz="2500" b="1" dirty="0">
                <a:latin typeface="Calibri" panose="020F0502020204030204" pitchFamily="34" charset="0"/>
                <a:cs typeface="Calibri" panose="020F0502020204030204" pitchFamily="34" charset="0"/>
              </a:rPr>
              <a:t>* </a:t>
            </a:r>
            <a:r>
              <a:rPr lang="en-US" sz="2500" dirty="0">
                <a:latin typeface="Calibri" panose="020F0502020204030204" pitchFamily="34" charset="0"/>
                <a:cs typeface="Calibri" panose="020F0502020204030204" pitchFamily="34" charset="0"/>
              </a:rPr>
              <a:t>Perceived skill levels</a:t>
            </a:r>
            <a:endParaRPr lang="en-US" sz="25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2334929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GB" dirty="0">
                <a:latin typeface="Calibri" panose="020F0502020204030204" pitchFamily="34" charset="0"/>
                <a:cs typeface="Calibri" panose="020F0502020204030204" pitchFamily="34" charset="0"/>
              </a:rPr>
              <a:t>Playtest</a:t>
            </a:r>
            <a:r>
              <a:rPr lang="en-US"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Difficulty</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043792"/>
            <a:ext cx="1028700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Method: </a:t>
            </a:r>
            <a:r>
              <a:rPr lang="en-US" sz="2500" dirty="0">
                <a:latin typeface="Calibri" panose="020F0502020204030204" pitchFamily="34" charset="0"/>
                <a:cs typeface="Calibri" panose="020F0502020204030204" pitchFamily="34" charset="0"/>
              </a:rPr>
              <a:t>Mann—Whitney U test</a:t>
            </a:r>
          </a:p>
          <a:p>
            <a:pPr marL="0" indent="0">
              <a:buNone/>
            </a:pPr>
            <a:r>
              <a:rPr lang="en-US" sz="2500" b="1" dirty="0">
                <a:latin typeface="Calibri" panose="020F0502020204030204" pitchFamily="34" charset="0"/>
                <a:cs typeface="Calibri" panose="020F0502020204030204" pitchFamily="34" charset="0"/>
              </a:rPr>
              <a:t>Variable: </a:t>
            </a:r>
            <a:r>
              <a:rPr lang="en-US" sz="2500" dirty="0">
                <a:latin typeface="Calibri" panose="020F0502020204030204" pitchFamily="34" charset="0"/>
                <a:cs typeface="Calibri" panose="020F0502020204030204" pitchFamily="34" charset="0"/>
              </a:rPr>
              <a:t>Difficulty (from mid-test and post-test)</a:t>
            </a:r>
            <a:endParaRPr lang="en-US" sz="2500" b="1" dirty="0">
              <a:latin typeface="Calibri" panose="020F0502020204030204" pitchFamily="34" charset="0"/>
              <a:cs typeface="Calibri" panose="020F0502020204030204" pitchFamily="34" charset="0"/>
            </a:endParaRPr>
          </a:p>
          <a:p>
            <a:pPr marL="0" indent="0">
              <a:buNone/>
            </a:pPr>
            <a:r>
              <a:rPr lang="en-US" sz="2500" b="1" dirty="0">
                <a:latin typeface="Calibri" panose="020F0502020204030204" pitchFamily="34" charset="0"/>
                <a:cs typeface="Calibri" panose="020F0502020204030204" pitchFamily="34" charset="0"/>
              </a:rPr>
              <a:t>Groups: </a:t>
            </a:r>
            <a:r>
              <a:rPr lang="en-US" sz="2500" dirty="0">
                <a:latin typeface="Calibri" panose="020F0502020204030204" pitchFamily="34" charset="0"/>
                <a:cs typeface="Calibri" panose="020F0502020204030204" pitchFamily="34" charset="0"/>
              </a:rPr>
              <a:t>(1) Beginner action shooter players</a:t>
            </a:r>
          </a:p>
          <a:p>
            <a:pPr marL="0" indent="0">
              <a:buNone/>
            </a:pPr>
            <a:r>
              <a:rPr lang="en-US" sz="2500" b="1" dirty="0">
                <a:latin typeface="Calibri" panose="020F0502020204030204" pitchFamily="34" charset="0"/>
                <a:cs typeface="Calibri" panose="020F0502020204030204" pitchFamily="34" charset="0"/>
              </a:rPr>
              <a:t>               </a:t>
            </a:r>
            <a:r>
              <a:rPr lang="en-US" sz="2500" dirty="0">
                <a:latin typeface="Calibri" panose="020F0502020204030204" pitchFamily="34" charset="0"/>
                <a:cs typeface="Calibri" panose="020F0502020204030204" pitchFamily="34" charset="0"/>
              </a:rPr>
              <a:t>(2) Advanced action shooter players</a:t>
            </a:r>
          </a:p>
          <a:p>
            <a:pPr marL="0" indent="0">
              <a:buNone/>
            </a:pPr>
            <a:r>
              <a:rPr lang="en-US" sz="2500" b="1" dirty="0">
                <a:latin typeface="Calibri" panose="020F0502020204030204" pitchFamily="34" charset="0"/>
                <a:cs typeface="Calibri" panose="020F0502020204030204" pitchFamily="34" charset="0"/>
              </a:rPr>
              <a:t>Results: </a:t>
            </a:r>
            <a:r>
              <a:rPr lang="en-US" sz="2500" dirty="0">
                <a:latin typeface="Calibri" panose="020F0502020204030204" pitchFamily="34" charset="0"/>
                <a:cs typeface="Calibri" panose="020F0502020204030204" pitchFamily="34" charset="0"/>
              </a:rPr>
              <a:t>No significant difference found between the groups.</a:t>
            </a:r>
          </a:p>
          <a:p>
            <a:pPr marL="0" indent="0">
              <a:buNone/>
            </a:pPr>
            <a:endParaRPr lang="en-US" sz="2500" b="1" dirty="0">
              <a:latin typeface="Calibri" panose="020F0502020204030204" pitchFamily="34" charset="0"/>
              <a:cs typeface="Calibri" panose="020F0502020204030204" pitchFamily="34" charset="0"/>
            </a:endParaRPr>
          </a:p>
          <a:p>
            <a:pPr marL="0" indent="0">
              <a:buNone/>
            </a:pPr>
            <a:r>
              <a:rPr lang="en-US" sz="2500" b="1" dirty="0">
                <a:latin typeface="Calibri" panose="020F0502020204030204" pitchFamily="34" charset="0"/>
                <a:cs typeface="Calibri" panose="020F0502020204030204" pitchFamily="34" charset="0"/>
              </a:rPr>
              <a:t>* </a:t>
            </a:r>
            <a:r>
              <a:rPr lang="en-US" sz="2500" dirty="0">
                <a:latin typeface="Calibri" panose="020F0502020204030204" pitchFamily="34" charset="0"/>
                <a:cs typeface="Calibri" panose="020F0502020204030204" pitchFamily="34" charset="0"/>
              </a:rPr>
              <a:t>Perceived difficulty</a:t>
            </a:r>
            <a:endParaRPr lang="en-US" sz="25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263312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GB" dirty="0">
                <a:latin typeface="Calibri" panose="020F0502020204030204" pitchFamily="34" charset="0"/>
                <a:cs typeface="Calibri" panose="020F0502020204030204" pitchFamily="34" charset="0"/>
              </a:rPr>
              <a:t>Playtest</a:t>
            </a:r>
            <a:r>
              <a:rPr lang="en-US"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Fun</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043792"/>
            <a:ext cx="1028700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Method: </a:t>
            </a:r>
            <a:r>
              <a:rPr lang="en-US" sz="2500" dirty="0">
                <a:latin typeface="Calibri" panose="020F0502020204030204" pitchFamily="34" charset="0"/>
                <a:cs typeface="Calibri" panose="020F0502020204030204" pitchFamily="34" charset="0"/>
              </a:rPr>
              <a:t>Mann—Whitney U test</a:t>
            </a:r>
          </a:p>
          <a:p>
            <a:pPr marL="0" indent="0">
              <a:buNone/>
            </a:pPr>
            <a:r>
              <a:rPr lang="en-US" sz="2500" b="1" dirty="0">
                <a:latin typeface="Calibri" panose="020F0502020204030204" pitchFamily="34" charset="0"/>
                <a:cs typeface="Calibri" panose="020F0502020204030204" pitchFamily="34" charset="0"/>
              </a:rPr>
              <a:t>Variable: </a:t>
            </a:r>
            <a:r>
              <a:rPr lang="en-US" sz="2500" dirty="0">
                <a:latin typeface="Calibri" panose="020F0502020204030204" pitchFamily="34" charset="0"/>
                <a:cs typeface="Calibri" panose="020F0502020204030204" pitchFamily="34" charset="0"/>
              </a:rPr>
              <a:t>Fun (from mid-test and post-test)</a:t>
            </a:r>
            <a:endParaRPr lang="en-US" sz="2500" b="1" dirty="0">
              <a:latin typeface="Calibri" panose="020F0502020204030204" pitchFamily="34" charset="0"/>
              <a:cs typeface="Calibri" panose="020F0502020204030204" pitchFamily="34" charset="0"/>
            </a:endParaRPr>
          </a:p>
          <a:p>
            <a:pPr marL="0" indent="0">
              <a:buNone/>
            </a:pPr>
            <a:r>
              <a:rPr lang="en-US" sz="2500" b="1" dirty="0">
                <a:latin typeface="Calibri" panose="020F0502020204030204" pitchFamily="34" charset="0"/>
                <a:cs typeface="Calibri" panose="020F0502020204030204" pitchFamily="34" charset="0"/>
              </a:rPr>
              <a:t>Groups: </a:t>
            </a:r>
            <a:r>
              <a:rPr lang="en-US" sz="2500" dirty="0">
                <a:latin typeface="Calibri" panose="020F0502020204030204" pitchFamily="34" charset="0"/>
                <a:cs typeface="Calibri" panose="020F0502020204030204" pitchFamily="34" charset="0"/>
              </a:rPr>
              <a:t>(1) Lower-competitive players</a:t>
            </a:r>
          </a:p>
          <a:p>
            <a:pPr marL="0" indent="0">
              <a:buNone/>
            </a:pPr>
            <a:r>
              <a:rPr lang="en-US" sz="2500" b="1" dirty="0">
                <a:latin typeface="Calibri" panose="020F0502020204030204" pitchFamily="34" charset="0"/>
                <a:cs typeface="Calibri" panose="020F0502020204030204" pitchFamily="34" charset="0"/>
              </a:rPr>
              <a:t>               </a:t>
            </a:r>
            <a:r>
              <a:rPr lang="en-US" sz="2500" dirty="0">
                <a:latin typeface="Calibri" panose="020F0502020204030204" pitchFamily="34" charset="0"/>
                <a:cs typeface="Calibri" panose="020F0502020204030204" pitchFamily="34" charset="0"/>
              </a:rPr>
              <a:t>(2) Highly-competitive players</a:t>
            </a:r>
          </a:p>
          <a:p>
            <a:pPr marL="0" indent="0">
              <a:buNone/>
            </a:pPr>
            <a:r>
              <a:rPr lang="en-US" sz="2500" b="1" dirty="0">
                <a:latin typeface="Calibri" panose="020F0502020204030204" pitchFamily="34" charset="0"/>
                <a:cs typeface="Calibri" panose="020F0502020204030204" pitchFamily="34" charset="0"/>
              </a:rPr>
              <a:t>Results: </a:t>
            </a:r>
            <a:r>
              <a:rPr lang="en-US" sz="2500" dirty="0">
                <a:latin typeface="Calibri" panose="020F0502020204030204" pitchFamily="34" charset="0"/>
                <a:cs typeface="Calibri" panose="020F0502020204030204" pitchFamily="34" charset="0"/>
              </a:rPr>
              <a:t>No significant difference found between the groups.</a:t>
            </a:r>
          </a:p>
          <a:p>
            <a:pPr marL="0" indent="0">
              <a:buNone/>
            </a:pPr>
            <a:endParaRPr lang="en-US" sz="2500" b="1" dirty="0">
              <a:latin typeface="Calibri" panose="020F0502020204030204" pitchFamily="34" charset="0"/>
              <a:cs typeface="Calibri" panose="020F0502020204030204" pitchFamily="34" charset="0"/>
            </a:endParaRPr>
          </a:p>
          <a:p>
            <a:pPr marL="0" indent="0">
              <a:buNone/>
            </a:pPr>
            <a:r>
              <a:rPr lang="en-US" sz="2500" b="1" dirty="0">
                <a:latin typeface="Calibri" panose="020F0502020204030204" pitchFamily="34" charset="0"/>
                <a:cs typeface="Calibri" panose="020F0502020204030204" pitchFamily="34" charset="0"/>
              </a:rPr>
              <a:t>* </a:t>
            </a:r>
            <a:r>
              <a:rPr lang="en-US" sz="2500" dirty="0">
                <a:latin typeface="Calibri" panose="020F0502020204030204" pitchFamily="34" charset="0"/>
                <a:cs typeface="Calibri" panose="020F0502020204030204" pitchFamily="34" charset="0"/>
              </a:rPr>
              <a:t>Perceived fun</a:t>
            </a:r>
            <a:endParaRPr lang="en-US" sz="25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9600298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4FEAA-86F2-CE43-BAA7-79201D8497BE}"/>
              </a:ext>
            </a:extLst>
          </p:cNvPr>
          <p:cNvSpPr>
            <a:spLocks noGrp="1"/>
          </p:cNvSpPr>
          <p:nvPr>
            <p:ph type="title"/>
          </p:nvPr>
        </p:nvSpPr>
        <p:spPr>
          <a:xfrm>
            <a:off x="1295400" y="2686050"/>
            <a:ext cx="9601200" cy="1485900"/>
          </a:xfrm>
        </p:spPr>
        <p:txBody>
          <a:bodyPr>
            <a:normAutofit/>
          </a:bodyPr>
          <a:lstStyle/>
          <a:p>
            <a:r>
              <a:rPr lang="en-US" sz="6600" b="1" dirty="0">
                <a:latin typeface="Calibri" panose="020F0502020204030204" pitchFamily="34" charset="0"/>
                <a:cs typeface="Calibri" panose="020F0502020204030204" pitchFamily="34" charset="0"/>
              </a:rPr>
              <a:t>Highlights</a:t>
            </a:r>
          </a:p>
        </p:txBody>
      </p:sp>
    </p:spTree>
    <p:extLst>
      <p:ext uri="{BB962C8B-B14F-4D97-AF65-F5344CB8AC3E}">
        <p14:creationId xmlns:p14="http://schemas.microsoft.com/office/powerpoint/2010/main" val="268778865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Playtest: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864360"/>
            <a:ext cx="923925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The game’s aesthetics leaned towards positive reception.</a:t>
            </a:r>
          </a:p>
          <a:p>
            <a:pPr marL="0" indent="0">
              <a:buNone/>
            </a:pPr>
            <a:endParaRPr lang="en-US" sz="2200" dirty="0">
              <a:latin typeface="Calibri" panose="020F0502020204030204" pitchFamily="34" charset="0"/>
              <a:cs typeface="Calibri" panose="020F0502020204030204" pitchFamily="34" charset="0"/>
            </a:endParaRPr>
          </a:p>
          <a:p>
            <a:pPr marL="0" indent="0">
              <a:buNone/>
            </a:pPr>
            <a:r>
              <a:rPr lang="en-US" sz="2200" b="1" dirty="0">
                <a:latin typeface="Calibri" panose="020F0502020204030204" pitchFamily="34" charset="0"/>
                <a:cs typeface="Calibri" panose="020F0502020204030204" pitchFamily="34" charset="0"/>
              </a:rPr>
              <a:t>Art style: </a:t>
            </a:r>
            <a:r>
              <a:rPr lang="en-US" sz="2200" dirty="0">
                <a:latin typeface="Calibri" panose="020F0502020204030204" pitchFamily="34" charset="0"/>
                <a:cs typeface="Calibri" panose="020F0502020204030204" pitchFamily="34" charset="0"/>
              </a:rPr>
              <a:t>3.91 out of 5</a:t>
            </a:r>
          </a:p>
          <a:p>
            <a:pPr marL="0" indent="0">
              <a:buNone/>
            </a:pPr>
            <a:r>
              <a:rPr lang="en-US" sz="2200" b="1" dirty="0">
                <a:latin typeface="Calibri" panose="020F0502020204030204" pitchFamily="34" charset="0"/>
                <a:cs typeface="Calibri" panose="020F0502020204030204" pitchFamily="34" charset="0"/>
              </a:rPr>
              <a:t>Voice acting: </a:t>
            </a:r>
            <a:r>
              <a:rPr lang="en-US" sz="2200" dirty="0">
                <a:latin typeface="Calibri" panose="020F0502020204030204" pitchFamily="34" charset="0"/>
                <a:cs typeface="Calibri" panose="020F0502020204030204" pitchFamily="34" charset="0"/>
              </a:rPr>
              <a:t>3.82 out of 5</a:t>
            </a:r>
          </a:p>
          <a:p>
            <a:pPr marL="0" indent="0">
              <a:buNone/>
            </a:pPr>
            <a:r>
              <a:rPr lang="en-US" sz="2200" b="1" dirty="0">
                <a:latin typeface="Calibri" panose="020F0502020204030204" pitchFamily="34" charset="0"/>
                <a:cs typeface="Calibri" panose="020F0502020204030204" pitchFamily="34" charset="0"/>
              </a:rPr>
              <a:t>Graphics: </a:t>
            </a:r>
            <a:r>
              <a:rPr lang="en-US" sz="2200" dirty="0">
                <a:latin typeface="Calibri" panose="020F0502020204030204" pitchFamily="34" charset="0"/>
                <a:cs typeface="Calibri" panose="020F0502020204030204" pitchFamily="34" charset="0"/>
              </a:rPr>
              <a:t>3.55 out of 5</a:t>
            </a:r>
          </a:p>
          <a:p>
            <a:pPr marL="0" indent="0">
              <a:buNone/>
            </a:pPr>
            <a:r>
              <a:rPr lang="en-US" sz="2200" b="1" dirty="0">
                <a:latin typeface="Calibri" panose="020F0502020204030204" pitchFamily="34" charset="0"/>
                <a:cs typeface="Calibri" panose="020F0502020204030204" pitchFamily="34" charset="0"/>
              </a:rPr>
              <a:t>Music: </a:t>
            </a:r>
            <a:r>
              <a:rPr lang="en-US" sz="2200" dirty="0">
                <a:latin typeface="Calibri" panose="020F0502020204030204" pitchFamily="34" charset="0"/>
                <a:cs typeface="Calibri" panose="020F0502020204030204" pitchFamily="34" charset="0"/>
              </a:rPr>
              <a:t>3.55 out of 5</a:t>
            </a:r>
          </a:p>
          <a:p>
            <a:pPr marL="0" indent="0">
              <a:buNone/>
            </a:pPr>
            <a:r>
              <a:rPr lang="en-US" sz="2200" b="1" dirty="0">
                <a:latin typeface="Calibri" panose="020F0502020204030204" pitchFamily="34" charset="0"/>
                <a:cs typeface="Calibri" panose="020F0502020204030204" pitchFamily="34" charset="0"/>
              </a:rPr>
              <a:t>Sound effects: </a:t>
            </a:r>
            <a:r>
              <a:rPr lang="en-US" sz="2200" dirty="0">
                <a:latin typeface="Calibri" panose="020F0502020204030204" pitchFamily="34" charset="0"/>
                <a:cs typeface="Calibri" panose="020F0502020204030204" pitchFamily="34" charset="0"/>
              </a:rPr>
              <a:t>3.45 out of 5</a:t>
            </a:r>
          </a:p>
          <a:p>
            <a:pPr marL="0" indent="0">
              <a:buNone/>
            </a:pPr>
            <a:endParaRPr lang="en-US" sz="2200" i="1" dirty="0">
              <a:latin typeface="Calibri" panose="020F0502020204030204" pitchFamily="34" charset="0"/>
              <a:cs typeface="Calibri" panose="020F0502020204030204" pitchFamily="34" charset="0"/>
            </a:endParaRPr>
          </a:p>
          <a:p>
            <a:pPr marL="0" indent="0">
              <a:buNone/>
            </a:pPr>
            <a:r>
              <a:rPr lang="en-US" sz="2200" i="1" dirty="0">
                <a:latin typeface="Calibri" panose="020F0502020204030204" pitchFamily="34" charset="0"/>
                <a:cs typeface="Calibri" panose="020F0502020204030204" pitchFamily="34" charset="0"/>
              </a:rPr>
              <a:t>“The art design was fitting.”</a:t>
            </a:r>
          </a:p>
        </p:txBody>
      </p:sp>
      <p:sp>
        <p:nvSpPr>
          <p:cNvPr id="9" name="Google Shape;134;p20">
            <a:extLst>
              <a:ext uri="{FF2B5EF4-FFF2-40B4-BE49-F238E27FC236}">
                <a16:creationId xmlns:a16="http://schemas.microsoft.com/office/drawing/2014/main" id="{DF08DEE7-CF3D-3940-B386-EBF41ECF7100}"/>
              </a:ext>
            </a:extLst>
          </p:cNvPr>
          <p:cNvSpPr/>
          <p:nvPr/>
        </p:nvSpPr>
        <p:spPr>
          <a:xfrm>
            <a:off x="3562138" y="679307"/>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Positive</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776684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Playtest: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864360"/>
            <a:ext cx="9239250" cy="3581400"/>
          </a:xfrm>
        </p:spPr>
        <p:txBody>
          <a:bodyPr>
            <a:noAutofit/>
          </a:bodyPr>
          <a:lstStyle/>
          <a:p>
            <a:pPr marL="0" indent="0">
              <a:buNone/>
            </a:pPr>
            <a:r>
              <a:rPr lang="en-US" sz="2700" b="1" dirty="0">
                <a:latin typeface="Calibri" panose="020F0502020204030204" pitchFamily="34" charset="0"/>
                <a:cs typeface="Calibri" panose="020F0502020204030204" pitchFamily="34" charset="0"/>
              </a:rPr>
              <a:t>AI teammates were helpful.</a:t>
            </a:r>
          </a:p>
          <a:p>
            <a:pPr marL="0" indent="0">
              <a:buNone/>
            </a:pPr>
            <a:endParaRPr lang="en-US" sz="2500" dirty="0">
              <a:latin typeface="Calibri" panose="020F0502020204030204" pitchFamily="34" charset="0"/>
              <a:cs typeface="Calibri" panose="020F0502020204030204" pitchFamily="34" charset="0"/>
            </a:endParaRPr>
          </a:p>
          <a:p>
            <a:pPr marL="0" indent="0">
              <a:buNone/>
            </a:pPr>
            <a:r>
              <a:rPr lang="en-US" sz="2500" dirty="0">
                <a:latin typeface="Calibri" panose="020F0502020204030204" pitchFamily="34" charset="0"/>
                <a:cs typeface="Calibri" panose="020F0502020204030204" pitchFamily="34" charset="0"/>
              </a:rPr>
              <a:t>In the post-test survey, participants responded to the question:</a:t>
            </a:r>
          </a:p>
          <a:p>
            <a:pPr marL="0" indent="0">
              <a:buNone/>
            </a:pPr>
            <a:r>
              <a:rPr lang="en-US" sz="2500" b="1" dirty="0">
                <a:latin typeface="Calibri" panose="020F0502020204030204" pitchFamily="34" charset="0"/>
                <a:cs typeface="Calibri" panose="020F0502020204030204" pitchFamily="34" charset="0"/>
              </a:rPr>
              <a:t>	”How satisfied were you with the help of AI teammates?”</a:t>
            </a:r>
          </a:p>
          <a:p>
            <a:pPr marL="0" indent="0">
              <a:buNone/>
            </a:pPr>
            <a:r>
              <a:rPr lang="en-US" sz="2500" dirty="0">
                <a:latin typeface="Calibri" panose="020F0502020204030204" pitchFamily="34" charset="0"/>
                <a:cs typeface="Calibri" panose="020F0502020204030204" pitchFamily="34" charset="0"/>
              </a:rPr>
              <a:t>3.36 out of 5.</a:t>
            </a:r>
          </a:p>
          <a:p>
            <a:pPr marL="0" indent="0">
              <a:buNone/>
            </a:pPr>
            <a:endParaRPr lang="en-US" sz="2200" i="1" dirty="0">
              <a:latin typeface="Calibri" panose="020F0502020204030204" pitchFamily="34" charset="0"/>
              <a:cs typeface="Calibri" panose="020F0502020204030204" pitchFamily="34" charset="0"/>
            </a:endParaRPr>
          </a:p>
        </p:txBody>
      </p:sp>
      <p:sp>
        <p:nvSpPr>
          <p:cNvPr id="9" name="Google Shape;134;p20">
            <a:extLst>
              <a:ext uri="{FF2B5EF4-FFF2-40B4-BE49-F238E27FC236}">
                <a16:creationId xmlns:a16="http://schemas.microsoft.com/office/drawing/2014/main" id="{DF08DEE7-CF3D-3940-B386-EBF41ECF7100}"/>
              </a:ext>
            </a:extLst>
          </p:cNvPr>
          <p:cNvSpPr/>
          <p:nvPr/>
        </p:nvSpPr>
        <p:spPr>
          <a:xfrm>
            <a:off x="3562138" y="679307"/>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Positive</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9894489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Playtest: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864360"/>
            <a:ext cx="9239250" cy="3581400"/>
          </a:xfrm>
        </p:spPr>
        <p:txBody>
          <a:bodyPr>
            <a:noAutofit/>
          </a:bodyPr>
          <a:lstStyle/>
          <a:p>
            <a:pPr marL="0" indent="0">
              <a:buNone/>
            </a:pPr>
            <a:r>
              <a:rPr lang="en-US" sz="2700" b="1" dirty="0">
                <a:latin typeface="Calibri" panose="020F0502020204030204" pitchFamily="34" charset="0"/>
                <a:cs typeface="Calibri" panose="020F0502020204030204" pitchFamily="34" charset="0"/>
              </a:rPr>
              <a:t>The enemies’ health bars were generally effective.</a:t>
            </a:r>
          </a:p>
          <a:p>
            <a:pPr marL="0" indent="0">
              <a:buNone/>
            </a:pPr>
            <a:endParaRPr lang="en-US" sz="2500" dirty="0">
              <a:latin typeface="Calibri" panose="020F0502020204030204" pitchFamily="34" charset="0"/>
              <a:cs typeface="Calibri" panose="020F0502020204030204" pitchFamily="34" charset="0"/>
            </a:endParaRPr>
          </a:p>
          <a:p>
            <a:pPr marL="0" indent="0">
              <a:buNone/>
            </a:pPr>
            <a:r>
              <a:rPr lang="en-US" sz="2500" dirty="0">
                <a:latin typeface="Calibri" panose="020F0502020204030204" pitchFamily="34" charset="0"/>
                <a:cs typeface="Calibri" panose="020F0502020204030204" pitchFamily="34" charset="0"/>
              </a:rPr>
              <a:t>In the post-test survey, participants responded to the question:</a:t>
            </a:r>
          </a:p>
          <a:p>
            <a:pPr marL="0" indent="0">
              <a:buNone/>
            </a:pPr>
            <a:r>
              <a:rPr lang="en-US" sz="2500" b="1" dirty="0">
                <a:latin typeface="Calibri" panose="020F0502020204030204" pitchFamily="34" charset="0"/>
                <a:cs typeface="Calibri" panose="020F0502020204030204" pitchFamily="34" charset="0"/>
              </a:rPr>
              <a:t>	”How effective were the enemies’ health bars?”</a:t>
            </a:r>
          </a:p>
          <a:p>
            <a:pPr marL="0" indent="0">
              <a:buNone/>
            </a:pPr>
            <a:r>
              <a:rPr lang="en-US" sz="2500" dirty="0">
                <a:latin typeface="Calibri" panose="020F0502020204030204" pitchFamily="34" charset="0"/>
                <a:cs typeface="Calibri" panose="020F0502020204030204" pitchFamily="34" charset="0"/>
              </a:rPr>
              <a:t>3.18 out of 5.</a:t>
            </a:r>
          </a:p>
          <a:p>
            <a:pPr marL="0" indent="0">
              <a:buNone/>
            </a:pPr>
            <a:endParaRPr lang="en-US" sz="2200" i="1" dirty="0">
              <a:latin typeface="Calibri" panose="020F0502020204030204" pitchFamily="34" charset="0"/>
              <a:cs typeface="Calibri" panose="020F0502020204030204" pitchFamily="34" charset="0"/>
            </a:endParaRPr>
          </a:p>
        </p:txBody>
      </p:sp>
      <p:sp>
        <p:nvSpPr>
          <p:cNvPr id="9" name="Google Shape;134;p20">
            <a:extLst>
              <a:ext uri="{FF2B5EF4-FFF2-40B4-BE49-F238E27FC236}">
                <a16:creationId xmlns:a16="http://schemas.microsoft.com/office/drawing/2014/main" id="{DF08DEE7-CF3D-3940-B386-EBF41ECF7100}"/>
              </a:ext>
            </a:extLst>
          </p:cNvPr>
          <p:cNvSpPr/>
          <p:nvPr/>
        </p:nvSpPr>
        <p:spPr>
          <a:xfrm>
            <a:off x="3562138" y="679307"/>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Positive</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113900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Playtest: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864360"/>
            <a:ext cx="9239250" cy="3581400"/>
          </a:xfrm>
        </p:spPr>
        <p:txBody>
          <a:bodyPr>
            <a:noAutofit/>
          </a:bodyPr>
          <a:lstStyle/>
          <a:p>
            <a:pPr marL="0" indent="0">
              <a:buNone/>
            </a:pPr>
            <a:r>
              <a:rPr lang="en-US" sz="2700" b="1" dirty="0">
                <a:latin typeface="Calibri" panose="020F0502020204030204" pitchFamily="34" charset="0"/>
                <a:cs typeface="Calibri" panose="020F0502020204030204" pitchFamily="34" charset="0"/>
              </a:rPr>
              <a:t>Shooting controls followed conventions.</a:t>
            </a:r>
          </a:p>
          <a:p>
            <a:pPr marL="0" indent="0">
              <a:buNone/>
            </a:pPr>
            <a:endParaRPr lang="en-US" sz="2500" dirty="0">
              <a:latin typeface="Calibri" panose="020F0502020204030204" pitchFamily="34" charset="0"/>
              <a:cs typeface="Calibri" panose="020F0502020204030204" pitchFamily="34" charset="0"/>
            </a:endParaRPr>
          </a:p>
          <a:p>
            <a:pPr marL="0" indent="0">
              <a:buNone/>
            </a:pPr>
            <a:r>
              <a:rPr lang="en-US" sz="2500" dirty="0">
                <a:latin typeface="Calibri" panose="020F0502020204030204" pitchFamily="34" charset="0"/>
                <a:cs typeface="Calibri" panose="020F0502020204030204" pitchFamily="34" charset="0"/>
              </a:rPr>
              <a:t>In the mid-test survey, participants seemed content with the shooting controls for the game. When asked about what they liked best about controls, “shooting” was mentioned four time.</a:t>
            </a:r>
          </a:p>
          <a:p>
            <a:pPr marL="0" indent="0">
              <a:buNone/>
            </a:pPr>
            <a:endParaRPr lang="en-US" sz="2500" b="1" dirty="0">
              <a:latin typeface="Calibri" panose="020F0502020204030204" pitchFamily="34" charset="0"/>
              <a:cs typeface="Calibri" panose="020F0502020204030204" pitchFamily="34" charset="0"/>
            </a:endParaRPr>
          </a:p>
          <a:p>
            <a:pPr marL="0" indent="0">
              <a:buNone/>
            </a:pPr>
            <a:r>
              <a:rPr lang="en-US" sz="2500" i="1" dirty="0">
                <a:latin typeface="Calibri" panose="020F0502020204030204" pitchFamily="34" charset="0"/>
                <a:cs typeface="Calibri" panose="020F0502020204030204" pitchFamily="34" charset="0"/>
              </a:rPr>
              <a:t>“The shooting buttons were where you’d expect them to be.”</a:t>
            </a:r>
          </a:p>
          <a:p>
            <a:pPr marL="0" indent="0">
              <a:buNone/>
            </a:pPr>
            <a:r>
              <a:rPr lang="en-US" sz="2500" i="1" dirty="0">
                <a:latin typeface="Calibri" panose="020F0502020204030204" pitchFamily="34" charset="0"/>
                <a:cs typeface="Calibri" panose="020F0502020204030204" pitchFamily="34" charset="0"/>
              </a:rPr>
              <a:t>“Shooting/using weapons LB, RB, LT, RT, were the same as many other games.”</a:t>
            </a:r>
          </a:p>
        </p:txBody>
      </p:sp>
      <p:sp>
        <p:nvSpPr>
          <p:cNvPr id="9" name="Google Shape;134;p20">
            <a:extLst>
              <a:ext uri="{FF2B5EF4-FFF2-40B4-BE49-F238E27FC236}">
                <a16:creationId xmlns:a16="http://schemas.microsoft.com/office/drawing/2014/main" id="{DF08DEE7-CF3D-3940-B386-EBF41ECF7100}"/>
              </a:ext>
            </a:extLst>
          </p:cNvPr>
          <p:cNvSpPr/>
          <p:nvPr/>
        </p:nvSpPr>
        <p:spPr>
          <a:xfrm>
            <a:off x="3562138" y="679307"/>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Positive</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406702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p:txBody>
          <a:bodyPr/>
          <a:lstStyle/>
          <a:p>
            <a:r>
              <a:rPr lang="en-GB" dirty="0">
                <a:latin typeface="Calibri" panose="020F0502020204030204" pitchFamily="34" charset="0"/>
                <a:cs typeface="Calibri" panose="020F0502020204030204" pitchFamily="34" charset="0"/>
              </a:rPr>
              <a:t>Executive Summary</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796142"/>
            <a:ext cx="9601200" cy="3581400"/>
          </a:xfrm>
        </p:spPr>
        <p:txBody>
          <a:bodyPr>
            <a:noAutofit/>
          </a:bodyPr>
          <a:lstStyle/>
          <a:p>
            <a:pPr marL="0" lvl="0" indent="0">
              <a:buNone/>
            </a:pPr>
            <a:r>
              <a:rPr lang="en-GB" b="1" dirty="0">
                <a:latin typeface="Calibri" panose="020F0502020204030204" pitchFamily="34" charset="0"/>
                <a:cs typeface="Calibri" panose="020F0502020204030204" pitchFamily="34" charset="0"/>
              </a:rPr>
              <a:t>Usability Test</a:t>
            </a:r>
          </a:p>
          <a:p>
            <a:pPr marL="0" lvl="0" indent="0">
              <a:buNone/>
            </a:pPr>
            <a:r>
              <a:rPr lang="en-GB" dirty="0">
                <a:latin typeface="Calibri" panose="020F0502020204030204" pitchFamily="34" charset="0"/>
                <a:cs typeface="Calibri" panose="020F0502020204030204" pitchFamily="34" charset="0"/>
              </a:rPr>
              <a:t>Although players felt confident due to the simplified gameplay, this test round confirmed the heuristic review findings that there would be usability issues. Players found objectives, controls/mechanics, and navigating the game user interface and maps to be confusing and detrimental.</a:t>
            </a:r>
          </a:p>
          <a:p>
            <a:pPr marL="0" lvl="0" indent="0">
              <a:buNone/>
            </a:pPr>
            <a:r>
              <a:rPr lang="en-GB" b="1" dirty="0">
                <a:latin typeface="Calibri" panose="020F0502020204030204" pitchFamily="34" charset="0"/>
                <a:cs typeface="Calibri" panose="020F0502020204030204" pitchFamily="34" charset="0"/>
              </a:rPr>
              <a:t>Playtest</a:t>
            </a:r>
          </a:p>
          <a:p>
            <a:pPr marL="0" lvl="0" indent="0">
              <a:buNone/>
            </a:pPr>
            <a:r>
              <a:rPr lang="en-GB" dirty="0">
                <a:latin typeface="Calibri" panose="020F0502020204030204" pitchFamily="34" charset="0"/>
                <a:cs typeface="Calibri" panose="020F0502020204030204" pitchFamily="34" charset="0"/>
              </a:rPr>
              <a:t>In assessing the game’s playability, we found that players enjoyed the game’s aesthetics and found AI teammates to be helpful. However, it’s critical that most players found the overall gameplay to be repetitive and not fun, leading them to say the levels were too long. Most players weren’t motivated to continue playing the game after the tutorial level. The major usability issues revealed in the last round were found to result in overall dissatisfaction with the player experience.</a:t>
            </a:r>
          </a:p>
          <a:p>
            <a:pPr marL="0" lvl="0" indent="0">
              <a:buNone/>
            </a:pPr>
            <a:r>
              <a:rPr lang="en-GB" dirty="0">
                <a:latin typeface="Calibri" panose="020F0502020204030204" pitchFamily="34" charset="0"/>
                <a:cs typeface="Calibri" panose="020F0502020204030204" pitchFamily="34" charset="0"/>
              </a:rPr>
              <a:t>We have provided recommendations to specifically address these issues to improve on the foundation that </a:t>
            </a:r>
            <a:r>
              <a:rPr lang="en-GB" i="1" dirty="0">
                <a:latin typeface="Calibri" panose="020F0502020204030204" pitchFamily="34" charset="0"/>
                <a:cs typeface="Calibri" panose="020F0502020204030204" pitchFamily="34" charset="0"/>
              </a:rPr>
              <a:t>Ghostbusters (2016)</a:t>
            </a:r>
            <a:r>
              <a:rPr lang="en-GB" b="1" dirty="0">
                <a:latin typeface="Calibri" panose="020F0502020204030204" pitchFamily="34" charset="0"/>
                <a:cs typeface="Calibri" panose="020F0502020204030204" pitchFamily="34" charset="0"/>
              </a:rPr>
              <a:t> </a:t>
            </a:r>
            <a:r>
              <a:rPr lang="en-GB" dirty="0">
                <a:latin typeface="Calibri" panose="020F0502020204030204" pitchFamily="34" charset="0"/>
                <a:cs typeface="Calibri" panose="020F0502020204030204" pitchFamily="34" charset="0"/>
              </a:rPr>
              <a:t>currently has for a better player experience.</a:t>
            </a:r>
          </a:p>
          <a:p>
            <a:pPr marL="285750" lvl="0" indent="-285750">
              <a:buFont typeface="Arial" panose="020B0604020202020204" pitchFamily="34" charset="0"/>
              <a:buChar char="•"/>
            </a:pPr>
            <a:endParaRPr lang="en-GB" dirty="0">
              <a:latin typeface="Calibri" panose="020F0502020204030204" pitchFamily="34" charset="0"/>
              <a:cs typeface="Calibri" panose="020F0502020204030204" pitchFamily="34" charset="0"/>
            </a:endParaRPr>
          </a:p>
          <a:p>
            <a:pPr marL="0" lvl="0" indent="0">
              <a:buNone/>
            </a:pPr>
            <a:endParaRPr lang="en-GB" b="1"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473380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a:latin typeface="Calibri" panose="020F0502020204030204" pitchFamily="34" charset="0"/>
                <a:cs typeface="Calibri" panose="020F0502020204030204" pitchFamily="34" charset="0"/>
              </a:rPr>
              <a:t>Playtest: </a:t>
            </a:r>
            <a:r>
              <a:rPr lang="en-US" sz="3200" dirty="0">
                <a:latin typeface="Calibri" panose="020F0502020204030204" pitchFamily="34" charset="0"/>
                <a:cs typeface="Calibri" panose="020F0502020204030204" pitchFamily="34" charset="0"/>
              </a:rPr>
              <a:t>Prioritization</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2590800" y="2043792"/>
            <a:ext cx="9601200" cy="3747408"/>
          </a:xfrm>
        </p:spPr>
        <p:txBody>
          <a:bodyPr>
            <a:noAutofit/>
          </a:bodyPr>
          <a:lstStyle/>
          <a:p>
            <a:pPr marL="146050" lvl="0" indent="0">
              <a:spcBef>
                <a:spcPts val="1600"/>
              </a:spcBef>
              <a:spcAft>
                <a:spcPts val="0"/>
              </a:spcAft>
              <a:buSzPts val="1300"/>
              <a:buNone/>
            </a:pPr>
            <a:r>
              <a:rPr lang="en-GB" sz="2400" b="1" dirty="0">
                <a:latin typeface="Calibri" panose="020F0502020204030204" pitchFamily="34" charset="0"/>
                <a:cs typeface="Calibri" panose="020F0502020204030204" pitchFamily="34" charset="0"/>
              </a:rPr>
              <a:t>Positive</a:t>
            </a:r>
            <a:r>
              <a:rPr lang="en-GB" sz="2400" dirty="0">
                <a:latin typeface="Calibri" panose="020F0502020204030204" pitchFamily="34" charset="0"/>
                <a:cs typeface="Calibri" panose="020F0502020204030204" pitchFamily="34" charset="0"/>
              </a:rPr>
              <a:t> issues indicate good practice, where the feature worked as intended.</a:t>
            </a:r>
          </a:p>
          <a:p>
            <a:pPr marL="146050" lvl="0" indent="0">
              <a:spcAft>
                <a:spcPts val="0"/>
              </a:spcAft>
              <a:buSzPts val="1300"/>
              <a:buNone/>
            </a:pPr>
            <a:r>
              <a:rPr lang="en-GB" sz="2400" b="1" dirty="0">
                <a:latin typeface="Calibri" panose="020F0502020204030204" pitchFamily="34" charset="0"/>
                <a:cs typeface="Calibri" panose="020F0502020204030204" pitchFamily="34" charset="0"/>
              </a:rPr>
              <a:t>Critical </a:t>
            </a:r>
            <a:r>
              <a:rPr lang="en-GB" sz="2400" dirty="0">
                <a:latin typeface="Calibri" panose="020F0502020204030204" pitchFamily="34" charset="0"/>
                <a:cs typeface="Calibri" panose="020F0502020204030204" pitchFamily="34" charset="0"/>
              </a:rPr>
              <a:t>issues are those that </a:t>
            </a:r>
            <a:r>
              <a:rPr lang="en-GB" sz="2400" dirty="0" err="1">
                <a:latin typeface="Calibri" panose="020F0502020204030204" pitchFamily="34" charset="0"/>
                <a:cs typeface="Calibri" panose="020F0502020204030204" pitchFamily="34" charset="0"/>
              </a:rPr>
              <a:t>occured</a:t>
            </a:r>
            <a:r>
              <a:rPr lang="en-GB" sz="2400" dirty="0">
                <a:latin typeface="Calibri" panose="020F0502020204030204" pitchFamily="34" charset="0"/>
                <a:cs typeface="Calibri" panose="020F0502020204030204" pitchFamily="34" charset="0"/>
              </a:rPr>
              <a:t> on a core task, were not easy to overcome, and </a:t>
            </a:r>
            <a:r>
              <a:rPr lang="en-GB" sz="2400" dirty="0" err="1">
                <a:latin typeface="Calibri" panose="020F0502020204030204" pitchFamily="34" charset="0"/>
                <a:cs typeface="Calibri" panose="020F0502020204030204" pitchFamily="34" charset="0"/>
              </a:rPr>
              <a:t>occured</a:t>
            </a:r>
            <a:r>
              <a:rPr lang="en-GB" sz="2400" dirty="0">
                <a:latin typeface="Calibri" panose="020F0502020204030204" pitchFamily="34" charset="0"/>
                <a:cs typeface="Calibri" panose="020F0502020204030204" pitchFamily="34" charset="0"/>
              </a:rPr>
              <a:t> persistently for the same user. Fix urgently.</a:t>
            </a:r>
          </a:p>
          <a:p>
            <a:pPr marL="146050" lvl="0" indent="0">
              <a:spcAft>
                <a:spcPts val="0"/>
              </a:spcAft>
              <a:buSzPts val="1300"/>
              <a:buNone/>
            </a:pPr>
            <a:r>
              <a:rPr lang="en-GB" sz="2400" b="1" dirty="0">
                <a:latin typeface="Calibri" panose="020F0502020204030204" pitchFamily="34" charset="0"/>
                <a:cs typeface="Calibri" panose="020F0502020204030204" pitchFamily="34" charset="0"/>
              </a:rPr>
              <a:t>High </a:t>
            </a:r>
            <a:r>
              <a:rPr lang="en-GB" sz="2400" dirty="0">
                <a:latin typeface="Calibri" panose="020F0502020204030204" pitchFamily="34" charset="0"/>
                <a:cs typeface="Calibri" panose="020F0502020204030204" pitchFamily="34" charset="0"/>
              </a:rPr>
              <a:t>issues met two of the criteria of </a:t>
            </a:r>
            <a:r>
              <a:rPr lang="en-GB" sz="2400" dirty="0" err="1">
                <a:latin typeface="Calibri" panose="020F0502020204030204" pitchFamily="34" charset="0"/>
                <a:cs typeface="Calibri" panose="020F0502020204030204" pitchFamily="34" charset="0"/>
              </a:rPr>
              <a:t>occuring</a:t>
            </a:r>
            <a:r>
              <a:rPr lang="en-GB" sz="2400" dirty="0">
                <a:latin typeface="Calibri" panose="020F0502020204030204" pitchFamily="34" charset="0"/>
                <a:cs typeface="Calibri" panose="020F0502020204030204" pitchFamily="34" charset="0"/>
              </a:rPr>
              <a:t> on a core task, being hard to overcome, or </a:t>
            </a:r>
            <a:r>
              <a:rPr lang="en-GB" sz="2400" dirty="0" err="1">
                <a:latin typeface="Calibri" panose="020F0502020204030204" pitchFamily="34" charset="0"/>
                <a:cs typeface="Calibri" panose="020F0502020204030204" pitchFamily="34" charset="0"/>
              </a:rPr>
              <a:t>occuring</a:t>
            </a:r>
            <a:r>
              <a:rPr lang="en-GB" sz="2400" dirty="0">
                <a:latin typeface="Calibri" panose="020F0502020204030204" pitchFamily="34" charset="0"/>
                <a:cs typeface="Calibri" panose="020F0502020204030204" pitchFamily="34" charset="0"/>
              </a:rPr>
              <a:t> persistently.</a:t>
            </a:r>
          </a:p>
          <a:p>
            <a:pPr marL="146050" lvl="0" indent="0">
              <a:spcAft>
                <a:spcPts val="0"/>
              </a:spcAft>
              <a:buSzPts val="1300"/>
              <a:buNone/>
            </a:pPr>
            <a:r>
              <a:rPr lang="en-GB" sz="2400" b="1" dirty="0">
                <a:latin typeface="Calibri" panose="020F0502020204030204" pitchFamily="34" charset="0"/>
                <a:cs typeface="Calibri" panose="020F0502020204030204" pitchFamily="34" charset="0"/>
              </a:rPr>
              <a:t>Medium </a:t>
            </a:r>
            <a:r>
              <a:rPr lang="en-GB" sz="2400" dirty="0">
                <a:latin typeface="Calibri" panose="020F0502020204030204" pitchFamily="34" charset="0"/>
                <a:cs typeface="Calibri" panose="020F0502020204030204" pitchFamily="34" charset="0"/>
              </a:rPr>
              <a:t>issues either occurred on a core task, were hard to overcome, or </a:t>
            </a:r>
            <a:r>
              <a:rPr lang="en-GB" sz="2400" dirty="0" err="1">
                <a:latin typeface="Calibri" panose="020F0502020204030204" pitchFamily="34" charset="0"/>
                <a:cs typeface="Calibri" panose="020F0502020204030204" pitchFamily="34" charset="0"/>
              </a:rPr>
              <a:t>occured</a:t>
            </a:r>
            <a:r>
              <a:rPr lang="en-GB" sz="2400" dirty="0">
                <a:latin typeface="Calibri" panose="020F0502020204030204" pitchFamily="34" charset="0"/>
                <a:cs typeface="Calibri" panose="020F0502020204030204" pitchFamily="34" charset="0"/>
              </a:rPr>
              <a:t> persistently.</a:t>
            </a:r>
          </a:p>
          <a:p>
            <a:pPr marL="146050" lvl="0" indent="0">
              <a:spcAft>
                <a:spcPts val="1000"/>
              </a:spcAft>
              <a:buSzPts val="1300"/>
              <a:buNone/>
            </a:pPr>
            <a:r>
              <a:rPr lang="en-GB" sz="2400" b="1" dirty="0">
                <a:latin typeface="Calibri" panose="020F0502020204030204" pitchFamily="34" charset="0"/>
                <a:cs typeface="Calibri" panose="020F0502020204030204" pitchFamily="34" charset="0"/>
              </a:rPr>
              <a:t>Low </a:t>
            </a:r>
            <a:r>
              <a:rPr lang="en-GB" sz="2400" dirty="0">
                <a:latin typeface="Calibri" panose="020F0502020204030204" pitchFamily="34" charset="0"/>
                <a:cs typeface="Calibri" panose="020F0502020204030204" pitchFamily="34" charset="0"/>
              </a:rPr>
              <a:t>issues were usability issues that met none of the criteria, but too many of them will impact people’s perception of the experience.</a:t>
            </a:r>
          </a:p>
          <a:p>
            <a:pPr marL="0" indent="0">
              <a:buNone/>
            </a:pPr>
            <a:endParaRPr lang="en-US" sz="2400" dirty="0">
              <a:latin typeface="Calibri" panose="020F0502020204030204" pitchFamily="34" charset="0"/>
              <a:cs typeface="Calibri" panose="020F0502020204030204" pitchFamily="34" charset="0"/>
            </a:endParaRPr>
          </a:p>
        </p:txBody>
      </p:sp>
      <p:sp>
        <p:nvSpPr>
          <p:cNvPr id="4" name="Google Shape;131;p20">
            <a:extLst>
              <a:ext uri="{FF2B5EF4-FFF2-40B4-BE49-F238E27FC236}">
                <a16:creationId xmlns:a16="http://schemas.microsoft.com/office/drawing/2014/main" id="{DB4A7116-CD49-9946-80DD-406B87DD07AD}"/>
              </a:ext>
            </a:extLst>
          </p:cNvPr>
          <p:cNvSpPr/>
          <p:nvPr/>
        </p:nvSpPr>
        <p:spPr>
          <a:xfrm>
            <a:off x="884337" y="3823695"/>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alibri" panose="020F0502020204030204" pitchFamily="34" charset="0"/>
                <a:cs typeface="Calibri" panose="020F0502020204030204" pitchFamily="34" charset="0"/>
              </a:rPr>
              <a:t>High</a:t>
            </a:r>
            <a:endParaRPr>
              <a:latin typeface="Calibri" panose="020F0502020204030204" pitchFamily="34" charset="0"/>
              <a:cs typeface="Calibri" panose="020F0502020204030204" pitchFamily="34" charset="0"/>
            </a:endParaRPr>
          </a:p>
        </p:txBody>
      </p:sp>
      <p:sp>
        <p:nvSpPr>
          <p:cNvPr id="5" name="Google Shape;132;p20">
            <a:extLst>
              <a:ext uri="{FF2B5EF4-FFF2-40B4-BE49-F238E27FC236}">
                <a16:creationId xmlns:a16="http://schemas.microsoft.com/office/drawing/2014/main" id="{D4B0AFB8-415A-E04F-8563-1336F3D3A1AC}"/>
              </a:ext>
            </a:extLst>
          </p:cNvPr>
          <p:cNvSpPr/>
          <p:nvPr/>
        </p:nvSpPr>
        <p:spPr>
          <a:xfrm>
            <a:off x="884337" y="4623954"/>
            <a:ext cx="1768486" cy="452263"/>
          </a:xfrm>
          <a:prstGeom prst="roundRect">
            <a:avLst>
              <a:gd name="adj" fmla="val 16667"/>
            </a:avLst>
          </a:prstGeom>
          <a:solidFill>
            <a:srgbClr val="EFDD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Medium</a:t>
            </a:r>
            <a:endParaRPr dirty="0">
              <a:latin typeface="Calibri" panose="020F0502020204030204" pitchFamily="34" charset="0"/>
              <a:cs typeface="Calibri" panose="020F0502020204030204" pitchFamily="34" charset="0"/>
            </a:endParaRPr>
          </a:p>
        </p:txBody>
      </p:sp>
      <p:sp>
        <p:nvSpPr>
          <p:cNvPr id="6" name="Google Shape;133;p20">
            <a:extLst>
              <a:ext uri="{FF2B5EF4-FFF2-40B4-BE49-F238E27FC236}">
                <a16:creationId xmlns:a16="http://schemas.microsoft.com/office/drawing/2014/main" id="{4B2C4715-3523-9D48-B9C3-F8A3B99990DE}"/>
              </a:ext>
            </a:extLst>
          </p:cNvPr>
          <p:cNvSpPr/>
          <p:nvPr/>
        </p:nvSpPr>
        <p:spPr>
          <a:xfrm>
            <a:off x="884337" y="5472286"/>
            <a:ext cx="1768486" cy="452263"/>
          </a:xfrm>
          <a:prstGeom prst="roundRect">
            <a:avLst>
              <a:gd name="adj" fmla="val 16667"/>
            </a:avLst>
          </a:prstGeom>
          <a:solidFill>
            <a:srgbClr val="FFFF9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Low</a:t>
            </a:r>
            <a:endParaRPr dirty="0">
              <a:latin typeface="Calibri" panose="020F0502020204030204" pitchFamily="34" charset="0"/>
              <a:cs typeface="Calibri" panose="020F0502020204030204" pitchFamily="34" charset="0"/>
            </a:endParaRPr>
          </a:p>
        </p:txBody>
      </p:sp>
      <p:sp>
        <p:nvSpPr>
          <p:cNvPr id="7" name="Google Shape;134;p20">
            <a:extLst>
              <a:ext uri="{FF2B5EF4-FFF2-40B4-BE49-F238E27FC236}">
                <a16:creationId xmlns:a16="http://schemas.microsoft.com/office/drawing/2014/main" id="{36CBAE0D-10AA-5A44-9730-C04C87325EE2}"/>
              </a:ext>
            </a:extLst>
          </p:cNvPr>
          <p:cNvSpPr/>
          <p:nvPr/>
        </p:nvSpPr>
        <p:spPr>
          <a:xfrm>
            <a:off x="884337" y="2188508"/>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Positive</a:t>
            </a:r>
            <a:endParaRPr dirty="0">
              <a:latin typeface="Calibri" panose="020F0502020204030204" pitchFamily="34" charset="0"/>
              <a:cs typeface="Calibri" panose="020F0502020204030204" pitchFamily="34" charset="0"/>
            </a:endParaRPr>
          </a:p>
        </p:txBody>
      </p:sp>
      <p:sp>
        <p:nvSpPr>
          <p:cNvPr id="8" name="Google Shape;135;p20">
            <a:extLst>
              <a:ext uri="{FF2B5EF4-FFF2-40B4-BE49-F238E27FC236}">
                <a16:creationId xmlns:a16="http://schemas.microsoft.com/office/drawing/2014/main" id="{3B85EBB7-7F6B-3448-B1E8-CFFEEB03A4B4}"/>
              </a:ext>
            </a:extLst>
          </p:cNvPr>
          <p:cNvSpPr/>
          <p:nvPr/>
        </p:nvSpPr>
        <p:spPr>
          <a:xfrm>
            <a:off x="884337" y="2969649"/>
            <a:ext cx="1768486" cy="452263"/>
          </a:xfrm>
          <a:prstGeom prst="roundRect">
            <a:avLst>
              <a:gd name="adj" fmla="val 16667"/>
            </a:avLst>
          </a:prstGeom>
          <a:solidFill>
            <a:srgbClr val="C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Critical</a:t>
            </a:r>
            <a:endParaR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803098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33BDC-2AC8-544E-9CE1-65D5A2B495BC}"/>
              </a:ext>
            </a:extLst>
          </p:cNvPr>
          <p:cNvSpPr>
            <a:spLocks noGrp="1"/>
          </p:cNvSpPr>
          <p:nvPr>
            <p:ph type="title"/>
          </p:nvPr>
        </p:nvSpPr>
        <p:spPr>
          <a:xfrm>
            <a:off x="1371600" y="181948"/>
            <a:ext cx="9601200" cy="1485900"/>
          </a:xfrm>
        </p:spPr>
        <p:txBody>
          <a:bodyPr/>
          <a:lstStyle/>
          <a:p>
            <a:r>
              <a:rPr lang="en-US" dirty="0">
                <a:latin typeface="Calibri" panose="020F0502020204030204" pitchFamily="34" charset="0"/>
                <a:cs typeface="Calibri" panose="020F0502020204030204" pitchFamily="34" charset="0"/>
              </a:rPr>
              <a:t>Competitive Review: </a:t>
            </a:r>
            <a:r>
              <a:rPr lang="en-US" sz="3200" dirty="0">
                <a:latin typeface="Calibri" panose="020F0502020204030204" pitchFamily="34" charset="0"/>
                <a:cs typeface="Calibri" panose="020F0502020204030204" pitchFamily="34" charset="0"/>
              </a:rPr>
              <a:t>Tier 1 Competitors</a:t>
            </a:r>
            <a:br>
              <a:rPr lang="en-US" sz="3200" dirty="0">
                <a:latin typeface="Calibri" panose="020F0502020204030204" pitchFamily="34" charset="0"/>
                <a:cs typeface="Calibri" panose="020F0502020204030204" pitchFamily="34" charset="0"/>
              </a:rPr>
            </a:br>
            <a:r>
              <a:rPr lang="en-US" sz="2400" dirty="0">
                <a:latin typeface="Calibri" panose="020F0502020204030204" pitchFamily="34" charset="0"/>
                <a:cs typeface="Calibri" panose="020F0502020204030204" pitchFamily="34" charset="0"/>
              </a:rPr>
              <a:t>Related </a:t>
            </a:r>
            <a:r>
              <a:rPr lang="en-US" sz="2400" i="1" dirty="0">
                <a:latin typeface="Calibri" panose="020F0502020204030204" pitchFamily="34" charset="0"/>
                <a:cs typeface="Calibri" panose="020F0502020204030204" pitchFamily="34" charset="0"/>
              </a:rPr>
              <a:t>Ghostbusters</a:t>
            </a:r>
            <a:r>
              <a:rPr lang="en-US" sz="2400" dirty="0">
                <a:latin typeface="Calibri" panose="020F0502020204030204" pitchFamily="34" charset="0"/>
                <a:cs typeface="Calibri" panose="020F0502020204030204" pitchFamily="34" charset="0"/>
              </a:rPr>
              <a:t> franchise games</a:t>
            </a:r>
          </a:p>
        </p:txBody>
      </p:sp>
      <p:sp>
        <p:nvSpPr>
          <p:cNvPr id="3" name="Content Placeholder 2">
            <a:extLst>
              <a:ext uri="{FF2B5EF4-FFF2-40B4-BE49-F238E27FC236}">
                <a16:creationId xmlns:a16="http://schemas.microsoft.com/office/drawing/2014/main" id="{061F107D-4F2A-8942-BB1A-80981B336A97}"/>
              </a:ext>
            </a:extLst>
          </p:cNvPr>
          <p:cNvSpPr>
            <a:spLocks noGrp="1"/>
          </p:cNvSpPr>
          <p:nvPr>
            <p:ph idx="1"/>
          </p:nvPr>
        </p:nvSpPr>
        <p:spPr>
          <a:xfrm>
            <a:off x="1371599" y="1306287"/>
            <a:ext cx="10440955" cy="4973216"/>
          </a:xfrm>
        </p:spPr>
        <p:txBody>
          <a:bodyPr>
            <a:noAutofit/>
          </a:bodyPr>
          <a:lstStyle/>
          <a:p>
            <a:pPr marL="457200" indent="-457200">
              <a:buAutoNum type="arabicPeriod"/>
            </a:pPr>
            <a:r>
              <a:rPr lang="en-US" sz="1600" b="1" i="1" dirty="0">
                <a:latin typeface="Calibri" panose="020F0502020204030204" pitchFamily="34" charset="0"/>
                <a:cs typeface="Calibri" panose="020F0502020204030204" pitchFamily="34" charset="0"/>
              </a:rPr>
              <a:t>Ghostbusters: Sanctum of Slime (2011)</a:t>
            </a:r>
          </a:p>
          <a:p>
            <a:pPr lvl="1"/>
            <a:r>
              <a:rPr lang="en-US" sz="1600" i="0" dirty="0">
                <a:latin typeface="Calibri" panose="020F0502020204030204" pitchFamily="34" charset="0"/>
                <a:cs typeface="Calibri" panose="020F0502020204030204" pitchFamily="34" charset="0"/>
              </a:rPr>
              <a:t>Co-op twin stick shooter</a:t>
            </a:r>
          </a:p>
          <a:p>
            <a:pPr lvl="1"/>
            <a:r>
              <a:rPr lang="en-US" sz="1600" i="0" dirty="0">
                <a:latin typeface="Calibri" panose="020F0502020204030204" pitchFamily="34" charset="0"/>
                <a:cs typeface="Calibri" panose="020F0502020204030204" pitchFamily="34" charset="0"/>
              </a:rPr>
              <a:t>Local and online co-op multiplayer modes</a:t>
            </a:r>
          </a:p>
          <a:p>
            <a:pPr lvl="1"/>
            <a:r>
              <a:rPr lang="en-US" sz="1600" i="0" dirty="0">
                <a:latin typeface="Calibri" panose="020F0502020204030204" pitchFamily="34" charset="0"/>
                <a:cs typeface="Calibri" panose="020F0502020204030204" pitchFamily="34" charset="0"/>
              </a:rPr>
              <a:t>AI teammate options</a:t>
            </a:r>
          </a:p>
          <a:p>
            <a:pPr lvl="1"/>
            <a:r>
              <a:rPr lang="en-US" sz="1600" i="0" dirty="0">
                <a:latin typeface="Calibri" panose="020F0502020204030204" pitchFamily="34" charset="0"/>
                <a:cs typeface="Calibri" panose="020F0502020204030204" pitchFamily="34" charset="0"/>
              </a:rPr>
              <a:t>No weapon upgrades</a:t>
            </a:r>
          </a:p>
          <a:p>
            <a:pPr lvl="1"/>
            <a:r>
              <a:rPr lang="en-US" sz="1600" i="0" dirty="0">
                <a:latin typeface="Calibri" panose="020F0502020204030204" pitchFamily="34" charset="0"/>
                <a:cs typeface="Calibri" panose="020F0502020204030204" pitchFamily="34" charset="0"/>
              </a:rPr>
              <a:t>No cutscenes or voice narration</a:t>
            </a:r>
            <a:endParaRPr lang="en-US" sz="1600" b="1" i="0" dirty="0">
              <a:latin typeface="Calibri" panose="020F0502020204030204" pitchFamily="34" charset="0"/>
              <a:cs typeface="Calibri" panose="020F0502020204030204" pitchFamily="34" charset="0"/>
            </a:endParaRPr>
          </a:p>
          <a:p>
            <a:pPr marL="0" indent="0">
              <a:buNone/>
            </a:pPr>
            <a:r>
              <a:rPr lang="en-US" sz="1600" b="1" i="1" dirty="0">
                <a:latin typeface="Calibri" panose="020F0502020204030204" pitchFamily="34" charset="0"/>
                <a:cs typeface="Calibri" panose="020F0502020204030204" pitchFamily="34" charset="0"/>
              </a:rPr>
              <a:t>2.    Ghostbusters: The Video Game (2009)</a:t>
            </a:r>
          </a:p>
          <a:p>
            <a:pPr lvl="1"/>
            <a:r>
              <a:rPr lang="en-US" sz="1600" i="0" dirty="0">
                <a:latin typeface="Calibri" panose="020F0502020204030204" pitchFamily="34" charset="0"/>
                <a:cs typeface="Calibri" panose="020F0502020204030204" pitchFamily="34" charset="0"/>
              </a:rPr>
              <a:t>Third-person shooter (Nintendo DS is top-down)</a:t>
            </a:r>
          </a:p>
          <a:p>
            <a:pPr lvl="1"/>
            <a:r>
              <a:rPr lang="en-US" sz="1600" i="0" dirty="0">
                <a:latin typeface="Calibri" panose="020F0502020204030204" pitchFamily="34" charset="0"/>
                <a:cs typeface="Calibri" panose="020F0502020204030204" pitchFamily="34" charset="0"/>
              </a:rPr>
              <a:t>Local and online multiplayer modes</a:t>
            </a:r>
          </a:p>
          <a:p>
            <a:pPr lvl="1"/>
            <a:r>
              <a:rPr lang="en-US" sz="1600" i="0" dirty="0">
                <a:latin typeface="Calibri" panose="020F0502020204030204" pitchFamily="34" charset="0"/>
                <a:cs typeface="Calibri" panose="020F0502020204030204" pitchFamily="34" charset="0"/>
              </a:rPr>
              <a:t>Weapon upgrades available</a:t>
            </a:r>
          </a:p>
          <a:p>
            <a:pPr lvl="1"/>
            <a:r>
              <a:rPr lang="en-US" sz="1600" i="0" dirty="0">
                <a:latin typeface="Calibri" panose="020F0502020204030204" pitchFamily="34" charset="0"/>
                <a:cs typeface="Calibri" panose="020F0502020204030204" pitchFamily="34" charset="0"/>
              </a:rPr>
              <a:t>3 difficulty levels: normal, experienced, professional</a:t>
            </a:r>
          </a:p>
          <a:p>
            <a:pPr lvl="1"/>
            <a:r>
              <a:rPr lang="en-US" sz="1600" i="0" dirty="0">
                <a:latin typeface="Calibri" panose="020F0502020204030204" pitchFamily="34" charset="0"/>
                <a:cs typeface="Calibri" panose="020F0502020204030204" pitchFamily="34" charset="0"/>
              </a:rPr>
              <a:t>Uses same characters from </a:t>
            </a:r>
            <a:r>
              <a:rPr lang="en-US" sz="1600" dirty="0">
                <a:latin typeface="Calibri" panose="020F0502020204030204" pitchFamily="34" charset="0"/>
                <a:cs typeface="Calibri" panose="020F0502020204030204" pitchFamily="34" charset="0"/>
              </a:rPr>
              <a:t>Ghostbusters II</a:t>
            </a:r>
            <a:endParaRPr lang="en-US" sz="1600" b="1" dirty="0">
              <a:latin typeface="Calibri" panose="020F0502020204030204" pitchFamily="34" charset="0"/>
              <a:cs typeface="Calibri" panose="020F0502020204030204" pitchFamily="34" charset="0"/>
            </a:endParaRPr>
          </a:p>
          <a:p>
            <a:pPr marL="457200" indent="-457200">
              <a:buAutoNum type="arabicPeriod" startAt="3"/>
            </a:pPr>
            <a:r>
              <a:rPr lang="en-US" sz="1600" b="1" i="1" dirty="0">
                <a:latin typeface="Calibri" panose="020F0502020204030204" pitchFamily="34" charset="0"/>
                <a:cs typeface="Calibri" panose="020F0502020204030204" pitchFamily="34" charset="0"/>
              </a:rPr>
              <a:t>Lego Dimensions: Ghostbusters Story Pack (2016)</a:t>
            </a:r>
          </a:p>
          <a:p>
            <a:pPr lvl="1"/>
            <a:r>
              <a:rPr lang="en-US" sz="1600" i="0" dirty="0">
                <a:latin typeface="Calibri" panose="020F0502020204030204" pitchFamily="34" charset="0"/>
                <a:cs typeface="Calibri" panose="020F0502020204030204" pitchFamily="34" charset="0"/>
              </a:rPr>
              <a:t>Action-adventure 3D platformer</a:t>
            </a:r>
          </a:p>
          <a:p>
            <a:pPr lvl="1"/>
            <a:r>
              <a:rPr lang="en-US" sz="1600" i="0" dirty="0">
                <a:latin typeface="Calibri" panose="020F0502020204030204" pitchFamily="34" charset="0"/>
                <a:cs typeface="Calibri" panose="020F0502020204030204" pitchFamily="34" charset="0"/>
              </a:rPr>
              <a:t>2-player local co-op</a:t>
            </a:r>
          </a:p>
          <a:p>
            <a:pPr lvl="1"/>
            <a:r>
              <a:rPr lang="en-US" sz="1600" i="0" dirty="0">
                <a:latin typeface="Calibri" panose="020F0502020204030204" pitchFamily="34" charset="0"/>
                <a:cs typeface="Calibri" panose="020F0502020204030204" pitchFamily="34" charset="0"/>
              </a:rPr>
              <a:t>Weapon and character upgrades available</a:t>
            </a:r>
          </a:p>
          <a:p>
            <a:pPr lvl="1"/>
            <a:r>
              <a:rPr lang="en-US" sz="1600" i="0" dirty="0">
                <a:latin typeface="Calibri" panose="020F0502020204030204" pitchFamily="34" charset="0"/>
                <a:cs typeface="Calibri" panose="020F0502020204030204" pitchFamily="34" charset="0"/>
              </a:rPr>
              <a:t>Uses same characters from </a:t>
            </a:r>
            <a:r>
              <a:rPr lang="en-US" sz="1600" dirty="0">
                <a:latin typeface="Calibri" panose="020F0502020204030204" pitchFamily="34" charset="0"/>
                <a:cs typeface="Calibri" panose="020F0502020204030204" pitchFamily="34" charset="0"/>
              </a:rPr>
              <a:t>Ghostbusters </a:t>
            </a:r>
            <a:r>
              <a:rPr lang="en-US" sz="1600" i="0" dirty="0">
                <a:latin typeface="Calibri" panose="020F0502020204030204" pitchFamily="34" charset="0"/>
                <a:cs typeface="Calibri" panose="020F0502020204030204" pitchFamily="34" charset="0"/>
              </a:rPr>
              <a:t>(</a:t>
            </a:r>
            <a:r>
              <a:rPr lang="en-US" sz="1600" dirty="0">
                <a:latin typeface="Calibri" panose="020F0502020204030204" pitchFamily="34" charset="0"/>
                <a:cs typeface="Calibri" panose="020F0502020204030204" pitchFamily="34" charset="0"/>
              </a:rPr>
              <a:t>2016)</a:t>
            </a:r>
            <a:endParaRPr lang="en-US" sz="1600" b="1" i="1" dirty="0">
              <a:latin typeface="Calibri" panose="020F0502020204030204" pitchFamily="34" charset="0"/>
              <a:cs typeface="Calibri" panose="020F0502020204030204" pitchFamily="34" charset="0"/>
            </a:endParaRPr>
          </a:p>
          <a:p>
            <a:pPr marL="0" indent="0">
              <a:buNone/>
            </a:pPr>
            <a:endParaRPr lang="en-US" sz="1600" b="1" i="1" dirty="0">
              <a:latin typeface="Calibri" panose="020F0502020204030204" pitchFamily="34" charset="0"/>
              <a:cs typeface="Calibri" panose="020F0502020204030204" pitchFamily="34" charset="0"/>
            </a:endParaRPr>
          </a:p>
          <a:p>
            <a:pPr marL="0" indent="0">
              <a:buNone/>
            </a:pPr>
            <a:endParaRPr lang="en-US" sz="1600" dirty="0">
              <a:latin typeface="Calibri" panose="020F0502020204030204" pitchFamily="34" charset="0"/>
              <a:cs typeface="Calibri" panose="020F0502020204030204" pitchFamily="34" charset="0"/>
            </a:endParaRPr>
          </a:p>
        </p:txBody>
      </p:sp>
      <p:pic>
        <p:nvPicPr>
          <p:cNvPr id="5" name="Picture 4" descr="A person wearing a costume&#10;&#10;Description automatically generated">
            <a:extLst>
              <a:ext uri="{FF2B5EF4-FFF2-40B4-BE49-F238E27FC236}">
                <a16:creationId xmlns:a16="http://schemas.microsoft.com/office/drawing/2014/main" id="{47CBB210-1ABC-5A4A-85E3-68FD4E0D6018}"/>
              </a:ext>
            </a:extLst>
          </p:cNvPr>
          <p:cNvPicPr>
            <a:picLocks noChangeAspect="1"/>
          </p:cNvPicPr>
          <p:nvPr/>
        </p:nvPicPr>
        <p:blipFill>
          <a:blip r:embed="rId2"/>
          <a:stretch>
            <a:fillRect/>
          </a:stretch>
        </p:blipFill>
        <p:spPr>
          <a:xfrm>
            <a:off x="7351979" y="1306287"/>
            <a:ext cx="1592358" cy="2412092"/>
          </a:xfrm>
          <a:prstGeom prst="rect">
            <a:avLst/>
          </a:prstGeom>
        </p:spPr>
      </p:pic>
      <p:pic>
        <p:nvPicPr>
          <p:cNvPr id="7" name="Picture 6" descr="A picture containing young, group, posing, person&#10;&#10;Description automatically generated">
            <a:extLst>
              <a:ext uri="{FF2B5EF4-FFF2-40B4-BE49-F238E27FC236}">
                <a16:creationId xmlns:a16="http://schemas.microsoft.com/office/drawing/2014/main" id="{170C1762-656A-1740-928E-B37CD39A796A}"/>
              </a:ext>
            </a:extLst>
          </p:cNvPr>
          <p:cNvPicPr>
            <a:picLocks noChangeAspect="1"/>
          </p:cNvPicPr>
          <p:nvPr/>
        </p:nvPicPr>
        <p:blipFill>
          <a:blip r:embed="rId3"/>
          <a:stretch>
            <a:fillRect/>
          </a:stretch>
        </p:blipFill>
        <p:spPr>
          <a:xfrm>
            <a:off x="9243686" y="2162598"/>
            <a:ext cx="1816619" cy="2291314"/>
          </a:xfrm>
          <a:prstGeom prst="rect">
            <a:avLst/>
          </a:prstGeom>
        </p:spPr>
      </p:pic>
      <p:pic>
        <p:nvPicPr>
          <p:cNvPr id="9" name="Picture 8" descr="A picture containing photo, sitting, street, holding&#10;&#10;Description automatically generated">
            <a:extLst>
              <a:ext uri="{FF2B5EF4-FFF2-40B4-BE49-F238E27FC236}">
                <a16:creationId xmlns:a16="http://schemas.microsoft.com/office/drawing/2014/main" id="{FFC9DF40-DA61-7842-A01D-E8FBD49AEE2D}"/>
              </a:ext>
            </a:extLst>
          </p:cNvPr>
          <p:cNvPicPr>
            <a:picLocks noChangeAspect="1"/>
          </p:cNvPicPr>
          <p:nvPr/>
        </p:nvPicPr>
        <p:blipFill>
          <a:blip r:embed="rId4"/>
          <a:stretch>
            <a:fillRect/>
          </a:stretch>
        </p:blipFill>
        <p:spPr>
          <a:xfrm>
            <a:off x="7351979" y="4746720"/>
            <a:ext cx="2646561" cy="1939603"/>
          </a:xfrm>
          <a:prstGeom prst="rect">
            <a:avLst/>
          </a:prstGeom>
        </p:spPr>
      </p:pic>
    </p:spTree>
    <p:extLst>
      <p:ext uri="{BB962C8B-B14F-4D97-AF65-F5344CB8AC3E}">
        <p14:creationId xmlns:p14="http://schemas.microsoft.com/office/powerpoint/2010/main" val="1149008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33BDC-2AC8-544E-9CE1-65D5A2B495BC}"/>
              </a:ext>
            </a:extLst>
          </p:cNvPr>
          <p:cNvSpPr>
            <a:spLocks noGrp="1"/>
          </p:cNvSpPr>
          <p:nvPr>
            <p:ph type="title"/>
          </p:nvPr>
        </p:nvSpPr>
        <p:spPr>
          <a:xfrm>
            <a:off x="1371600" y="181948"/>
            <a:ext cx="9601200" cy="1485900"/>
          </a:xfrm>
        </p:spPr>
        <p:txBody>
          <a:bodyPr/>
          <a:lstStyle/>
          <a:p>
            <a:r>
              <a:rPr lang="en-US" dirty="0">
                <a:latin typeface="Calibri" panose="020F0502020204030204" pitchFamily="34" charset="0"/>
                <a:cs typeface="Calibri" panose="020F0502020204030204" pitchFamily="34" charset="0"/>
              </a:rPr>
              <a:t>Competitive Review: </a:t>
            </a:r>
            <a:r>
              <a:rPr lang="en-US" sz="3200" dirty="0">
                <a:latin typeface="Calibri" panose="020F0502020204030204" pitchFamily="34" charset="0"/>
                <a:cs typeface="Calibri" panose="020F0502020204030204" pitchFamily="34" charset="0"/>
              </a:rPr>
              <a:t>Tier 2 Competitors</a:t>
            </a:r>
            <a:br>
              <a:rPr lang="en-US" sz="3200" dirty="0">
                <a:latin typeface="Calibri" panose="020F0502020204030204" pitchFamily="34" charset="0"/>
                <a:cs typeface="Calibri" panose="020F0502020204030204" pitchFamily="34" charset="0"/>
              </a:rPr>
            </a:br>
            <a:r>
              <a:rPr lang="en-US" sz="2400" dirty="0">
                <a:latin typeface="Calibri" panose="020F0502020204030204" pitchFamily="34" charset="0"/>
                <a:cs typeface="Calibri" panose="020F0502020204030204" pitchFamily="34" charset="0"/>
              </a:rPr>
              <a:t>Movie-based action shooter games</a:t>
            </a:r>
          </a:p>
        </p:txBody>
      </p:sp>
      <p:sp>
        <p:nvSpPr>
          <p:cNvPr id="3" name="Content Placeholder 2">
            <a:extLst>
              <a:ext uri="{FF2B5EF4-FFF2-40B4-BE49-F238E27FC236}">
                <a16:creationId xmlns:a16="http://schemas.microsoft.com/office/drawing/2014/main" id="{061F107D-4F2A-8942-BB1A-80981B336A97}"/>
              </a:ext>
            </a:extLst>
          </p:cNvPr>
          <p:cNvSpPr>
            <a:spLocks noGrp="1"/>
          </p:cNvSpPr>
          <p:nvPr>
            <p:ph idx="1"/>
          </p:nvPr>
        </p:nvSpPr>
        <p:spPr>
          <a:xfrm>
            <a:off x="1371599" y="1306287"/>
            <a:ext cx="10440955" cy="4973216"/>
          </a:xfrm>
        </p:spPr>
        <p:txBody>
          <a:bodyPr>
            <a:noAutofit/>
          </a:bodyPr>
          <a:lstStyle/>
          <a:p>
            <a:pPr marL="457200" indent="-457200">
              <a:buAutoNum type="arabicPeriod"/>
            </a:pPr>
            <a:r>
              <a:rPr lang="en-US" sz="1600" b="1" i="1" dirty="0">
                <a:latin typeface="Calibri" panose="020F0502020204030204" pitchFamily="34" charset="0"/>
                <a:cs typeface="Calibri" panose="020F0502020204030204" pitchFamily="34" charset="0"/>
              </a:rPr>
              <a:t>Reservoir Dogs: Bloody Days (2017)</a:t>
            </a:r>
          </a:p>
          <a:p>
            <a:pPr lvl="1"/>
            <a:r>
              <a:rPr lang="en-US" sz="1600" i="0" dirty="0">
                <a:latin typeface="Calibri" panose="020F0502020204030204" pitchFamily="34" charset="0"/>
                <a:cs typeface="Calibri" panose="020F0502020204030204" pitchFamily="34" charset="0"/>
              </a:rPr>
              <a:t>Top-down isometric third person shooter</a:t>
            </a:r>
          </a:p>
          <a:p>
            <a:pPr lvl="1"/>
            <a:r>
              <a:rPr lang="en-US" sz="1600" i="0" dirty="0">
                <a:latin typeface="Calibri" panose="020F0502020204030204" pitchFamily="34" charset="0"/>
                <a:cs typeface="Calibri" panose="020F0502020204030204" pitchFamily="34" charset="0"/>
              </a:rPr>
              <a:t>No multiplayer modes; 1 player for 3 characters</a:t>
            </a:r>
          </a:p>
          <a:p>
            <a:pPr lvl="1"/>
            <a:r>
              <a:rPr lang="en-US" sz="1600" i="0" dirty="0">
                <a:latin typeface="Calibri" panose="020F0502020204030204" pitchFamily="34" charset="0"/>
                <a:cs typeface="Calibri" panose="020F0502020204030204" pitchFamily="34" charset="0"/>
              </a:rPr>
              <a:t>Defeat enemy waves for every level</a:t>
            </a:r>
          </a:p>
          <a:p>
            <a:pPr lvl="1"/>
            <a:r>
              <a:rPr lang="en-US" sz="1600" i="0" dirty="0">
                <a:latin typeface="Calibri" panose="020F0502020204030204" pitchFamily="34" charset="0"/>
                <a:cs typeface="Calibri" panose="020F0502020204030204" pitchFamily="34" charset="0"/>
              </a:rPr>
              <a:t>No cutscenes or voice narration</a:t>
            </a:r>
            <a:endParaRPr lang="en-US" sz="1600" b="1" i="0" dirty="0">
              <a:latin typeface="Calibri" panose="020F0502020204030204" pitchFamily="34" charset="0"/>
              <a:cs typeface="Calibri" panose="020F0502020204030204" pitchFamily="34" charset="0"/>
            </a:endParaRPr>
          </a:p>
          <a:p>
            <a:pPr marL="0" indent="0">
              <a:buNone/>
            </a:pPr>
            <a:r>
              <a:rPr lang="en-US" sz="1600" b="1" i="1" dirty="0">
                <a:latin typeface="Calibri" panose="020F0502020204030204" pitchFamily="34" charset="0"/>
                <a:cs typeface="Calibri" panose="020F0502020204030204" pitchFamily="34" charset="0"/>
              </a:rPr>
              <a:t>2.    Star Wars Battlefront II (2017)</a:t>
            </a:r>
          </a:p>
          <a:p>
            <a:pPr lvl="1"/>
            <a:r>
              <a:rPr lang="en-US" sz="1600" i="0" dirty="0">
                <a:latin typeface="Calibri" panose="020F0502020204030204" pitchFamily="34" charset="0"/>
                <a:cs typeface="Calibri" panose="020F0502020204030204" pitchFamily="34" charset="0"/>
              </a:rPr>
              <a:t>Switch between third- and first-person</a:t>
            </a:r>
          </a:p>
          <a:p>
            <a:pPr lvl="1"/>
            <a:r>
              <a:rPr lang="en-US" sz="1600" i="0" dirty="0">
                <a:latin typeface="Calibri" panose="020F0502020204030204" pitchFamily="34" charset="0"/>
                <a:cs typeface="Calibri" panose="020F0502020204030204" pitchFamily="34" charset="0"/>
              </a:rPr>
              <a:t>Campaign: solo; has other multiplayer modes</a:t>
            </a:r>
          </a:p>
          <a:p>
            <a:pPr lvl="1"/>
            <a:r>
              <a:rPr lang="en-US" sz="1600" i="0" dirty="0">
                <a:latin typeface="Calibri" panose="020F0502020204030204" pitchFamily="34" charset="0"/>
                <a:cs typeface="Calibri" panose="020F0502020204030204" pitchFamily="34" charset="0"/>
              </a:rPr>
              <a:t>Has player upgrades</a:t>
            </a:r>
          </a:p>
          <a:p>
            <a:pPr lvl="1"/>
            <a:r>
              <a:rPr lang="en-US" sz="1600" i="0" dirty="0">
                <a:latin typeface="Calibri" panose="020F0502020204030204" pitchFamily="34" charset="0"/>
                <a:cs typeface="Calibri" panose="020F0502020204030204" pitchFamily="34" charset="0"/>
              </a:rPr>
              <a:t>3 difficulty levels: explorer -&gt; soldier -&gt; special forces</a:t>
            </a:r>
          </a:p>
          <a:p>
            <a:pPr lvl="1"/>
            <a:r>
              <a:rPr lang="en-US" sz="1600" i="0" dirty="0">
                <a:latin typeface="Calibri" panose="020F0502020204030204" pitchFamily="34" charset="0"/>
                <a:cs typeface="Calibri" panose="020F0502020204030204" pitchFamily="34" charset="0"/>
              </a:rPr>
              <a:t>Uses same characters from franchise and cutscenes</a:t>
            </a:r>
            <a:endParaRPr lang="en-US" sz="1600" b="1" dirty="0">
              <a:latin typeface="Calibri" panose="020F0502020204030204" pitchFamily="34" charset="0"/>
              <a:cs typeface="Calibri" panose="020F0502020204030204" pitchFamily="34" charset="0"/>
            </a:endParaRPr>
          </a:p>
          <a:p>
            <a:pPr marL="457200" indent="-457200">
              <a:buAutoNum type="arabicPeriod" startAt="3"/>
            </a:pPr>
            <a:r>
              <a:rPr lang="en-US" sz="1600" b="1" i="1" dirty="0">
                <a:latin typeface="Calibri" panose="020F0502020204030204" pitchFamily="34" charset="0"/>
                <a:cs typeface="Calibri" panose="020F0502020204030204" pitchFamily="34" charset="0"/>
              </a:rPr>
              <a:t>007: Quantum of Solace (2008)</a:t>
            </a:r>
          </a:p>
          <a:p>
            <a:pPr lvl="1"/>
            <a:r>
              <a:rPr lang="en-US" sz="1600" i="0" dirty="0">
                <a:latin typeface="Calibri" panose="020F0502020204030204" pitchFamily="34" charset="0"/>
                <a:cs typeface="Calibri" panose="020F0502020204030204" pitchFamily="34" charset="0"/>
              </a:rPr>
              <a:t>First-person: PC, PS3, Xbox 360</a:t>
            </a:r>
          </a:p>
          <a:p>
            <a:pPr lvl="1"/>
            <a:r>
              <a:rPr lang="en-US" sz="1600" i="0" dirty="0">
                <a:latin typeface="Calibri" panose="020F0502020204030204" pitchFamily="34" charset="0"/>
                <a:cs typeface="Calibri" panose="020F0502020204030204" pitchFamily="34" charset="0"/>
              </a:rPr>
              <a:t>Third-person: Nintendo DS and PS2</a:t>
            </a:r>
          </a:p>
          <a:p>
            <a:pPr lvl="1"/>
            <a:r>
              <a:rPr lang="en-US" sz="1600" i="0" dirty="0">
                <a:latin typeface="Calibri" panose="020F0502020204030204" pitchFamily="34" charset="0"/>
                <a:cs typeface="Calibri" panose="020F0502020204030204" pitchFamily="34" charset="0"/>
              </a:rPr>
              <a:t>2-4 players in local and online co-op multiplayer (Wii)</a:t>
            </a:r>
          </a:p>
          <a:p>
            <a:pPr lvl="1"/>
            <a:r>
              <a:rPr lang="en-US" sz="1600" i="0" dirty="0">
                <a:latin typeface="Calibri" panose="020F0502020204030204" pitchFamily="34" charset="0"/>
                <a:cs typeface="Calibri" panose="020F0502020204030204" pitchFamily="34" charset="0"/>
              </a:rPr>
              <a:t>Weapon and character upgrades available</a:t>
            </a:r>
          </a:p>
          <a:p>
            <a:pPr lvl="1"/>
            <a:r>
              <a:rPr lang="en-US" sz="1600" i="0" dirty="0">
                <a:latin typeface="Calibri" panose="020F0502020204030204" pitchFamily="34" charset="0"/>
                <a:cs typeface="Calibri" panose="020F0502020204030204" pitchFamily="34" charset="0"/>
              </a:rPr>
              <a:t>Uses voice acting, dialogue, and events from movies</a:t>
            </a:r>
            <a:endParaRPr lang="en-US" sz="1600" b="1" i="1" dirty="0">
              <a:latin typeface="Calibri" panose="020F0502020204030204" pitchFamily="34" charset="0"/>
              <a:cs typeface="Calibri" panose="020F0502020204030204" pitchFamily="34" charset="0"/>
            </a:endParaRPr>
          </a:p>
          <a:p>
            <a:pPr marL="0" indent="0">
              <a:buNone/>
            </a:pPr>
            <a:endParaRPr lang="en-US" sz="1600" b="1" i="1" dirty="0">
              <a:latin typeface="Calibri" panose="020F0502020204030204" pitchFamily="34" charset="0"/>
              <a:cs typeface="Calibri" panose="020F0502020204030204" pitchFamily="34" charset="0"/>
            </a:endParaRPr>
          </a:p>
          <a:p>
            <a:pPr marL="0" indent="0">
              <a:buNone/>
            </a:pPr>
            <a:endParaRPr lang="en-US" sz="1600" dirty="0">
              <a:latin typeface="Calibri" panose="020F0502020204030204" pitchFamily="34" charset="0"/>
              <a:cs typeface="Calibri" panose="020F0502020204030204" pitchFamily="34" charset="0"/>
            </a:endParaRPr>
          </a:p>
        </p:txBody>
      </p:sp>
      <p:pic>
        <p:nvPicPr>
          <p:cNvPr id="6" name="Picture 5" descr="A person holding a sign&#10;&#10;Description automatically generated">
            <a:extLst>
              <a:ext uri="{FF2B5EF4-FFF2-40B4-BE49-F238E27FC236}">
                <a16:creationId xmlns:a16="http://schemas.microsoft.com/office/drawing/2014/main" id="{3D62D2A8-515B-1B42-A935-E0656CF939B5}"/>
              </a:ext>
            </a:extLst>
          </p:cNvPr>
          <p:cNvPicPr>
            <a:picLocks noChangeAspect="1"/>
          </p:cNvPicPr>
          <p:nvPr/>
        </p:nvPicPr>
        <p:blipFill>
          <a:blip r:embed="rId2"/>
          <a:stretch>
            <a:fillRect/>
          </a:stretch>
        </p:blipFill>
        <p:spPr>
          <a:xfrm>
            <a:off x="6883400" y="1039975"/>
            <a:ext cx="2197100" cy="2933700"/>
          </a:xfrm>
          <a:prstGeom prst="rect">
            <a:avLst/>
          </a:prstGeom>
        </p:spPr>
      </p:pic>
      <p:pic>
        <p:nvPicPr>
          <p:cNvPr id="10" name="Picture 9" descr="A picture containing water, front, large, sitting&#10;&#10;Description automatically generated">
            <a:extLst>
              <a:ext uri="{FF2B5EF4-FFF2-40B4-BE49-F238E27FC236}">
                <a16:creationId xmlns:a16="http://schemas.microsoft.com/office/drawing/2014/main" id="{2BED8507-2720-E34A-B304-D3CDD0198F18}"/>
              </a:ext>
            </a:extLst>
          </p:cNvPr>
          <p:cNvPicPr>
            <a:picLocks noChangeAspect="1"/>
          </p:cNvPicPr>
          <p:nvPr/>
        </p:nvPicPr>
        <p:blipFill>
          <a:blip r:embed="rId3"/>
          <a:stretch>
            <a:fillRect/>
          </a:stretch>
        </p:blipFill>
        <p:spPr>
          <a:xfrm>
            <a:off x="9352383" y="1039975"/>
            <a:ext cx="2197101" cy="2994280"/>
          </a:xfrm>
          <a:prstGeom prst="rect">
            <a:avLst/>
          </a:prstGeom>
        </p:spPr>
      </p:pic>
      <p:pic>
        <p:nvPicPr>
          <p:cNvPr id="12" name="Picture 11" descr="A person wearing a suit and tie&#10;&#10;Description automatically generated">
            <a:extLst>
              <a:ext uri="{FF2B5EF4-FFF2-40B4-BE49-F238E27FC236}">
                <a16:creationId xmlns:a16="http://schemas.microsoft.com/office/drawing/2014/main" id="{84CAB547-B9BE-4146-A00F-893A456F77E6}"/>
              </a:ext>
            </a:extLst>
          </p:cNvPr>
          <p:cNvPicPr>
            <a:picLocks noChangeAspect="1"/>
          </p:cNvPicPr>
          <p:nvPr/>
        </p:nvPicPr>
        <p:blipFill>
          <a:blip r:embed="rId4"/>
          <a:stretch>
            <a:fillRect/>
          </a:stretch>
        </p:blipFill>
        <p:spPr>
          <a:xfrm>
            <a:off x="8034110" y="3792895"/>
            <a:ext cx="2355850" cy="2892764"/>
          </a:xfrm>
          <a:prstGeom prst="rect">
            <a:avLst/>
          </a:prstGeom>
        </p:spPr>
      </p:pic>
    </p:spTree>
    <p:extLst>
      <p:ext uri="{BB962C8B-B14F-4D97-AF65-F5344CB8AC3E}">
        <p14:creationId xmlns:p14="http://schemas.microsoft.com/office/powerpoint/2010/main" val="1521298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33BDC-2AC8-544E-9CE1-65D5A2B495BC}"/>
              </a:ext>
            </a:extLst>
          </p:cNvPr>
          <p:cNvSpPr>
            <a:spLocks noGrp="1"/>
          </p:cNvSpPr>
          <p:nvPr>
            <p:ph type="title"/>
          </p:nvPr>
        </p:nvSpPr>
        <p:spPr>
          <a:xfrm>
            <a:off x="1371600" y="181948"/>
            <a:ext cx="9601200" cy="1485900"/>
          </a:xfrm>
        </p:spPr>
        <p:txBody>
          <a:bodyPr/>
          <a:lstStyle/>
          <a:p>
            <a:r>
              <a:rPr lang="en-US" dirty="0">
                <a:latin typeface="Calibri" panose="020F0502020204030204" pitchFamily="34" charset="0"/>
                <a:cs typeface="Calibri" panose="020F0502020204030204" pitchFamily="34" charset="0"/>
              </a:rPr>
              <a:t>Competitive Review: </a:t>
            </a:r>
            <a:r>
              <a:rPr lang="en-US" sz="3200" dirty="0">
                <a:latin typeface="Calibri" panose="020F0502020204030204" pitchFamily="34" charset="0"/>
                <a:cs typeface="Calibri" panose="020F0502020204030204" pitchFamily="34" charset="0"/>
              </a:rPr>
              <a:t>Summary</a:t>
            </a:r>
            <a:endParaRPr lang="en-US" sz="2400" dirty="0">
              <a:latin typeface="Calibri" panose="020F0502020204030204" pitchFamily="34" charset="0"/>
              <a:cs typeface="Calibri" panose="020F0502020204030204" pitchFamily="34" charset="0"/>
            </a:endParaRPr>
          </a:p>
        </p:txBody>
      </p:sp>
      <p:pic>
        <p:nvPicPr>
          <p:cNvPr id="10" name="Content Placeholder 9" descr="A close up of a piece of paper&#10;&#10;Description automatically generated">
            <a:extLst>
              <a:ext uri="{FF2B5EF4-FFF2-40B4-BE49-F238E27FC236}">
                <a16:creationId xmlns:a16="http://schemas.microsoft.com/office/drawing/2014/main" id="{5588B563-381F-F64A-85A4-465DD4AC3F38}"/>
              </a:ext>
            </a:extLst>
          </p:cNvPr>
          <p:cNvPicPr>
            <a:picLocks noGrp="1" noChangeAspect="1"/>
          </p:cNvPicPr>
          <p:nvPr>
            <p:ph idx="1"/>
          </p:nvPr>
        </p:nvPicPr>
        <p:blipFill>
          <a:blip r:embed="rId2"/>
          <a:stretch>
            <a:fillRect/>
          </a:stretch>
        </p:blipFill>
        <p:spPr>
          <a:xfrm>
            <a:off x="1514373" y="936308"/>
            <a:ext cx="9601200" cy="5758794"/>
          </a:xfrm>
        </p:spPr>
      </p:pic>
    </p:spTree>
    <p:extLst>
      <p:ext uri="{BB962C8B-B14F-4D97-AF65-F5344CB8AC3E}">
        <p14:creationId xmlns:p14="http://schemas.microsoft.com/office/powerpoint/2010/main" val="1801467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p:txBody>
          <a:bodyPr/>
          <a:lstStyle/>
          <a:p>
            <a:r>
              <a:rPr lang="en-GB" dirty="0">
                <a:latin typeface="Calibri" panose="020F0502020204030204" pitchFamily="34" charset="0"/>
                <a:cs typeface="Calibri" panose="020F0502020204030204" pitchFamily="34" charset="0"/>
              </a:rPr>
              <a:t>Heuristic Review</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796142"/>
            <a:ext cx="9601200" cy="3581400"/>
          </a:xfrm>
        </p:spPr>
        <p:txBody>
          <a:bodyPr>
            <a:noAutofit/>
          </a:bodyPr>
          <a:lstStyle/>
          <a:p>
            <a:pPr marL="0" lvl="0" indent="0">
              <a:buNone/>
            </a:pPr>
            <a:r>
              <a:rPr lang="en-GB" dirty="0">
                <a:latin typeface="Calibri" panose="020F0502020204030204" pitchFamily="34" charset="0"/>
                <a:cs typeface="Calibri" panose="020F0502020204030204" pitchFamily="34" charset="0"/>
              </a:rPr>
              <a:t>We used </a:t>
            </a:r>
            <a:r>
              <a:rPr lang="en-GB" dirty="0" err="1">
                <a:latin typeface="Calibri" panose="020F0502020204030204" pitchFamily="34" charset="0"/>
                <a:cs typeface="Calibri" panose="020F0502020204030204" pitchFamily="34" charset="0"/>
              </a:rPr>
              <a:t>Sauli</a:t>
            </a:r>
            <a:r>
              <a:rPr lang="en-GB" dirty="0">
                <a:latin typeface="Calibri" panose="020F0502020204030204" pitchFamily="34" charset="0"/>
                <a:cs typeface="Calibri" panose="020F0502020204030204" pitchFamily="34" charset="0"/>
              </a:rPr>
              <a:t> </a:t>
            </a:r>
            <a:r>
              <a:rPr lang="en-GB" dirty="0" err="1">
                <a:latin typeface="Calibri" panose="020F0502020204030204" pitchFamily="34" charset="0"/>
                <a:cs typeface="Calibri" panose="020F0502020204030204" pitchFamily="34" charset="0"/>
              </a:rPr>
              <a:t>Laitinen’s</a:t>
            </a:r>
            <a:r>
              <a:rPr lang="en-GB" dirty="0">
                <a:latin typeface="Calibri" panose="020F0502020204030204" pitchFamily="34" charset="0"/>
                <a:cs typeface="Calibri" panose="020F0502020204030204" pitchFamily="34" charset="0"/>
              </a:rPr>
              <a:t> game heuristics (2008) based on Jakob Nielsen’s heuristics. These heuristics are split between </a:t>
            </a:r>
            <a:r>
              <a:rPr lang="en-GB" b="1" dirty="0">
                <a:latin typeface="Calibri" panose="020F0502020204030204" pitchFamily="34" charset="0"/>
                <a:cs typeface="Calibri" panose="020F0502020204030204" pitchFamily="34" charset="0"/>
              </a:rPr>
              <a:t>usability</a:t>
            </a:r>
            <a:r>
              <a:rPr lang="en-GB" dirty="0">
                <a:latin typeface="Calibri" panose="020F0502020204030204" pitchFamily="34" charset="0"/>
                <a:cs typeface="Calibri" panose="020F0502020204030204" pitchFamily="34" charset="0"/>
              </a:rPr>
              <a:t> and </a:t>
            </a:r>
            <a:r>
              <a:rPr lang="en-GB" b="1" dirty="0">
                <a:latin typeface="Calibri" panose="020F0502020204030204" pitchFamily="34" charset="0"/>
                <a:cs typeface="Calibri" panose="020F0502020204030204" pitchFamily="34" charset="0"/>
              </a:rPr>
              <a:t>gameplay</a:t>
            </a:r>
            <a:r>
              <a:rPr lang="en-GB" dirty="0">
                <a:latin typeface="Calibri" panose="020F0502020204030204" pitchFamily="34" charset="0"/>
                <a:cs typeface="Calibri" panose="020F0502020204030204" pitchFamily="34" charset="0"/>
              </a:rPr>
              <a:t>. </a:t>
            </a:r>
          </a:p>
          <a:p>
            <a:pPr marL="0" lvl="0" indent="0">
              <a:buNone/>
            </a:pPr>
            <a:r>
              <a:rPr lang="en-GB" dirty="0">
                <a:latin typeface="Calibri" panose="020F0502020204030204" pitchFamily="34" charset="0"/>
                <a:cs typeface="Calibri" panose="020F0502020204030204" pitchFamily="34" charset="0"/>
              </a:rPr>
              <a:t>We found that most of the usability and gameplay heuristics were violated in the game:</a:t>
            </a:r>
          </a:p>
          <a:p>
            <a:pPr marL="285750" lvl="0" indent="-285750">
              <a:buFont typeface="Arial" panose="020B0604020202020204" pitchFamily="34" charset="0"/>
              <a:buChar char="•"/>
            </a:pPr>
            <a:r>
              <a:rPr lang="en-GB" dirty="0">
                <a:latin typeface="Calibri" panose="020F0502020204030204" pitchFamily="34" charset="0"/>
                <a:cs typeface="Calibri" panose="020F0502020204030204" pitchFamily="34" charset="0"/>
              </a:rPr>
              <a:t>Goals/objectives are unclear throughout the game</a:t>
            </a:r>
          </a:p>
          <a:p>
            <a:pPr marL="285750" lvl="0" indent="-285750">
              <a:buFont typeface="Arial" panose="020B0604020202020204" pitchFamily="34" charset="0"/>
              <a:buChar char="•"/>
            </a:pPr>
            <a:r>
              <a:rPr lang="en-GB" dirty="0">
                <a:latin typeface="Calibri" panose="020F0502020204030204" pitchFamily="34" charset="0"/>
                <a:cs typeface="Calibri" panose="020F0502020204030204" pitchFamily="34" charset="0"/>
              </a:rPr>
              <a:t>The relationship of mechanics to the scoring system is unclear</a:t>
            </a:r>
          </a:p>
          <a:p>
            <a:pPr marL="285750" lvl="0" indent="-285750">
              <a:buFont typeface="Arial" panose="020B0604020202020204" pitchFamily="34" charset="0"/>
              <a:buChar char="•"/>
            </a:pPr>
            <a:r>
              <a:rPr lang="en-GB" dirty="0">
                <a:latin typeface="Calibri" panose="020F0502020204030204" pitchFamily="34" charset="0"/>
                <a:cs typeface="Calibri" panose="020F0502020204030204" pitchFamily="34" charset="0"/>
              </a:rPr>
              <a:t>Lack of feedback and available help/assistance to player when they are confused</a:t>
            </a:r>
          </a:p>
          <a:p>
            <a:pPr marL="285750" lvl="0" indent="-285750">
              <a:buFont typeface="Arial" panose="020B0604020202020204" pitchFamily="34" charset="0"/>
              <a:buChar char="•"/>
            </a:pPr>
            <a:r>
              <a:rPr lang="en-GB" dirty="0">
                <a:latin typeface="Calibri" panose="020F0502020204030204" pitchFamily="34" charset="0"/>
                <a:cs typeface="Calibri" panose="020F0502020204030204" pitchFamily="34" charset="0"/>
              </a:rPr>
              <a:t>Tasks are repetitive and monotonous, throwing off the game’s challenge and pacing</a:t>
            </a:r>
          </a:p>
          <a:p>
            <a:pPr marL="285750" lvl="0" indent="-285750">
              <a:buFont typeface="Arial" panose="020B0604020202020204" pitchFamily="34" charset="0"/>
              <a:buChar char="•"/>
            </a:pPr>
            <a:endParaRPr lang="en-GB" dirty="0">
              <a:latin typeface="Calibri" panose="020F0502020204030204" pitchFamily="34" charset="0"/>
              <a:cs typeface="Calibri" panose="020F0502020204030204" pitchFamily="34" charset="0"/>
            </a:endParaRPr>
          </a:p>
          <a:p>
            <a:pPr marL="285750" lvl="0" indent="-285750">
              <a:buFont typeface="Arial" panose="020B0604020202020204" pitchFamily="34" charset="0"/>
              <a:buChar char="•"/>
            </a:pPr>
            <a:endParaRPr lang="en-GB" dirty="0">
              <a:latin typeface="Calibri" panose="020F0502020204030204" pitchFamily="34" charset="0"/>
              <a:cs typeface="Calibri" panose="020F0502020204030204" pitchFamily="34" charset="0"/>
            </a:endParaRPr>
          </a:p>
          <a:p>
            <a:pPr marL="0" lvl="0" indent="0">
              <a:buNone/>
            </a:pPr>
            <a:endParaRPr lang="en-GB" b="1"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26806866"/>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{55C1093F-0566-2C4F-B168-BB18A4B5572C}tf10001072</Template>
  <TotalTime>32534</TotalTime>
  <Words>4720</Words>
  <Application>Microsoft Macintosh PowerPoint</Application>
  <PresentationFormat>Widescreen</PresentationFormat>
  <Paragraphs>424</Paragraphs>
  <Slides>50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50</vt:i4>
      </vt:variant>
    </vt:vector>
  </HeadingPairs>
  <TitlesOfParts>
    <vt:vector size="54" baseType="lpstr">
      <vt:lpstr>Arial</vt:lpstr>
      <vt:lpstr>Calibri</vt:lpstr>
      <vt:lpstr>Franklin Gothic Book</vt:lpstr>
      <vt:lpstr>Crop</vt:lpstr>
      <vt:lpstr>Ghostbusters (2016) Game Evaluation Report</vt:lpstr>
      <vt:lpstr>Overview </vt:lpstr>
      <vt:lpstr>Main Research Objectives</vt:lpstr>
      <vt:lpstr>Executive Summary</vt:lpstr>
      <vt:lpstr>Executive Summary</vt:lpstr>
      <vt:lpstr>Competitive Review: Tier 1 Competitors Related Ghostbusters franchise games</vt:lpstr>
      <vt:lpstr>Competitive Review: Tier 2 Competitors Movie-based action shooter games</vt:lpstr>
      <vt:lpstr>Competitive Review: Summary</vt:lpstr>
      <vt:lpstr>Heuristic Review</vt:lpstr>
      <vt:lpstr>Usability Test</vt:lpstr>
      <vt:lpstr>Usability Test: Participants</vt:lpstr>
      <vt:lpstr>Usability Test: Prioritization</vt:lpstr>
      <vt:lpstr>Highlights</vt:lpstr>
      <vt:lpstr>Usability Test:</vt:lpstr>
      <vt:lpstr>Usability Test:</vt:lpstr>
      <vt:lpstr>Usability Test:</vt:lpstr>
      <vt:lpstr>Lowlights</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Usability Test:</vt:lpstr>
      <vt:lpstr>Playtest</vt:lpstr>
      <vt:lpstr>Playtest: Participants</vt:lpstr>
      <vt:lpstr>Playtest: Controls Satisfaction</vt:lpstr>
      <vt:lpstr>Playtest: Difficulty</vt:lpstr>
      <vt:lpstr>Playtest: Fun</vt:lpstr>
      <vt:lpstr>Highlights</vt:lpstr>
      <vt:lpstr>Playtest:</vt:lpstr>
      <vt:lpstr>Playtest:</vt:lpstr>
      <vt:lpstr>Playtest:</vt:lpstr>
      <vt:lpstr>Playtest:</vt:lpstr>
      <vt:lpstr>Playtest: Prioritization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Ghostbusters (2016) Game Evaluation Report</dc:title>
  <dc:creator>Cuerdo, Marjorie Ann</dc:creator>
  <cp:lastModifiedBy>Cuerdo, Marjorie Ann</cp:lastModifiedBy>
  <cp:revision>71</cp:revision>
  <dcterms:created xsi:type="dcterms:W3CDTF">2020-09-03T18:24:35Z</dcterms:created>
  <dcterms:modified xsi:type="dcterms:W3CDTF">2020-10-05T03:49:48Z</dcterms:modified>
</cp:coreProperties>
</file>

<file path=docProps/thumbnail.jpeg>
</file>